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38"/>
  </p:notesMasterIdLst>
  <p:handoutMasterIdLst>
    <p:handoutMasterId r:id="rId39"/>
  </p:handoutMasterIdLst>
  <p:sldIdLst>
    <p:sldId id="256" r:id="rId5"/>
    <p:sldId id="257" r:id="rId6"/>
    <p:sldId id="258" r:id="rId7"/>
    <p:sldId id="309" r:id="rId8"/>
    <p:sldId id="311" r:id="rId9"/>
    <p:sldId id="312" r:id="rId10"/>
    <p:sldId id="310" r:id="rId11"/>
    <p:sldId id="315" r:id="rId12"/>
    <p:sldId id="289" r:id="rId13"/>
    <p:sldId id="259" r:id="rId14"/>
    <p:sldId id="262" r:id="rId15"/>
    <p:sldId id="290" r:id="rId16"/>
    <p:sldId id="291" r:id="rId17"/>
    <p:sldId id="267" r:id="rId18"/>
    <p:sldId id="302" r:id="rId19"/>
    <p:sldId id="293" r:id="rId20"/>
    <p:sldId id="298" r:id="rId21"/>
    <p:sldId id="295" r:id="rId22"/>
    <p:sldId id="300" r:id="rId23"/>
    <p:sldId id="297" r:id="rId24"/>
    <p:sldId id="292" r:id="rId25"/>
    <p:sldId id="299" r:id="rId26"/>
    <p:sldId id="294" r:id="rId27"/>
    <p:sldId id="301" r:id="rId28"/>
    <p:sldId id="296" r:id="rId29"/>
    <p:sldId id="304" r:id="rId30"/>
    <p:sldId id="305" r:id="rId31"/>
    <p:sldId id="306" r:id="rId32"/>
    <p:sldId id="308" r:id="rId33"/>
    <p:sldId id="314" r:id="rId34"/>
    <p:sldId id="268" r:id="rId35"/>
    <p:sldId id="313" r:id="rId36"/>
    <p:sldId id="264" r:id="rId3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24724-F690-48F0-AB9F-56D86CEE8143}" v="2" dt="2023-11-29T13:28:27.60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717" autoAdjust="0"/>
  </p:normalViewPr>
  <p:slideViewPr>
    <p:cSldViewPr snapToGrid="0">
      <p:cViewPr varScale="1">
        <p:scale>
          <a:sx n="86" d="100"/>
          <a:sy n="86" d="100"/>
        </p:scale>
        <p:origin x="509"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30" d="100"/>
          <a:sy n="130" d="100"/>
        </p:scale>
        <p:origin x="1714" y="-11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i-May Hamm" userId="8cbda4d97615210e" providerId="LiveId" clId="{51724724-F690-48F0-AB9F-56D86CEE8143}"/>
    <pc:docChg chg="custSel modSld sldOrd">
      <pc:chgData name="Vicki-May Hamm" userId="8cbda4d97615210e" providerId="LiveId" clId="{51724724-F690-48F0-AB9F-56D86CEE8143}" dt="2023-11-29T13:29:16.719" v="169" actId="20577"/>
      <pc:docMkLst>
        <pc:docMk/>
      </pc:docMkLst>
      <pc:sldChg chg="modSp mod">
        <pc:chgData name="Vicki-May Hamm" userId="8cbda4d97615210e" providerId="LiveId" clId="{51724724-F690-48F0-AB9F-56D86CEE8143}" dt="2023-11-29T13:29:16.719" v="169" actId="20577"/>
        <pc:sldMkLst>
          <pc:docMk/>
          <pc:sldMk cId="4056131397" sldId="264"/>
        </pc:sldMkLst>
        <pc:spChg chg="mod">
          <ac:chgData name="Vicki-May Hamm" userId="8cbda4d97615210e" providerId="LiveId" clId="{51724724-F690-48F0-AB9F-56D86CEE8143}" dt="2023-11-29T13:29:16.719" v="169" actId="20577"/>
          <ac:spMkLst>
            <pc:docMk/>
            <pc:sldMk cId="4056131397" sldId="264"/>
            <ac:spMk id="22" creationId="{CBCB163A-DD49-4E4B-9289-C8ABBE6C2E23}"/>
          </ac:spMkLst>
        </pc:spChg>
      </pc:sldChg>
      <pc:sldChg chg="modSp mod">
        <pc:chgData name="Vicki-May Hamm" userId="8cbda4d97615210e" providerId="LiveId" clId="{51724724-F690-48F0-AB9F-56D86CEE8143}" dt="2023-11-29T13:11:39.049" v="42" actId="20577"/>
        <pc:sldMkLst>
          <pc:docMk/>
          <pc:sldMk cId="3321411572" sldId="293"/>
        </pc:sldMkLst>
        <pc:spChg chg="mod">
          <ac:chgData name="Vicki-May Hamm" userId="8cbda4d97615210e" providerId="LiveId" clId="{51724724-F690-48F0-AB9F-56D86CEE8143}" dt="2023-11-29T13:11:39.049" v="42" actId="20577"/>
          <ac:spMkLst>
            <pc:docMk/>
            <pc:sldMk cId="3321411572" sldId="293"/>
            <ac:spMk id="13" creationId="{206FACBD-B244-4420-BE24-AD9110F31EC4}"/>
          </ac:spMkLst>
        </pc:spChg>
      </pc:sldChg>
      <pc:sldChg chg="addSp modSp mod">
        <pc:chgData name="Vicki-May Hamm" userId="8cbda4d97615210e" providerId="LiveId" clId="{51724724-F690-48F0-AB9F-56D86CEE8143}" dt="2023-11-29T13:18:57.460" v="68" actId="1036"/>
        <pc:sldMkLst>
          <pc:docMk/>
          <pc:sldMk cId="1265392214" sldId="299"/>
        </pc:sldMkLst>
        <pc:spChg chg="add mod">
          <ac:chgData name="Vicki-May Hamm" userId="8cbda4d97615210e" providerId="LiveId" clId="{51724724-F690-48F0-AB9F-56D86CEE8143}" dt="2023-11-29T13:18:13.018" v="66" actId="1076"/>
          <ac:spMkLst>
            <pc:docMk/>
            <pc:sldMk cId="1265392214" sldId="299"/>
            <ac:spMk id="2" creationId="{A8ECA61D-6300-8AC9-6AE5-CFA3EF2B020B}"/>
          </ac:spMkLst>
        </pc:spChg>
        <pc:spChg chg="mod">
          <ac:chgData name="Vicki-May Hamm" userId="8cbda4d97615210e" providerId="LiveId" clId="{51724724-F690-48F0-AB9F-56D86CEE8143}" dt="2023-11-29T13:17:38.042" v="52" actId="20577"/>
          <ac:spMkLst>
            <pc:docMk/>
            <pc:sldMk cId="1265392214" sldId="299"/>
            <ac:spMk id="12" creationId="{9C78B530-904A-4FFB-B79F-DD0CA2B39D35}"/>
          </ac:spMkLst>
        </pc:spChg>
        <pc:picChg chg="mod">
          <ac:chgData name="Vicki-May Hamm" userId="8cbda4d97615210e" providerId="LiveId" clId="{51724724-F690-48F0-AB9F-56D86CEE8143}" dt="2023-11-29T13:18:57.460" v="68" actId="1036"/>
          <ac:picMkLst>
            <pc:docMk/>
            <pc:sldMk cId="1265392214" sldId="299"/>
            <ac:picMk id="85" creationId="{CC75E66F-ADBD-4E16-81F9-B56DB21933D3}"/>
          </ac:picMkLst>
        </pc:picChg>
      </pc:sldChg>
      <pc:sldChg chg="ord">
        <pc:chgData name="Vicki-May Hamm" userId="8cbda4d97615210e" providerId="LiveId" clId="{51724724-F690-48F0-AB9F-56D86CEE8143}" dt="2023-11-29T12:27:09.463" v="1"/>
        <pc:sldMkLst>
          <pc:docMk/>
          <pc:sldMk cId="1659880701" sldId="311"/>
        </pc:sldMkLst>
      </pc:sldChg>
      <pc:sldChg chg="ord">
        <pc:chgData name="Vicki-May Hamm" userId="8cbda4d97615210e" providerId="LiveId" clId="{51724724-F690-48F0-AB9F-56D86CEE8143}" dt="2023-11-29T12:27:18.335" v="3"/>
        <pc:sldMkLst>
          <pc:docMk/>
          <pc:sldMk cId="1108940318" sldId="312"/>
        </pc:sldMkLst>
      </pc:sldChg>
      <pc:sldChg chg="modSp mod">
        <pc:chgData name="Vicki-May Hamm" userId="8cbda4d97615210e" providerId="LiveId" clId="{51724724-F690-48F0-AB9F-56D86CEE8143}" dt="2023-11-29T13:28:58.130" v="166" actId="20577"/>
        <pc:sldMkLst>
          <pc:docMk/>
          <pc:sldMk cId="995689879" sldId="313"/>
        </pc:sldMkLst>
        <pc:spChg chg="mod">
          <ac:chgData name="Vicki-May Hamm" userId="8cbda4d97615210e" providerId="LiveId" clId="{51724724-F690-48F0-AB9F-56D86CEE8143}" dt="2023-11-29T13:28:58.130" v="166" actId="20577"/>
          <ac:spMkLst>
            <pc:docMk/>
            <pc:sldMk cId="995689879" sldId="313"/>
            <ac:spMk id="4" creationId="{505D2978-B9A7-388E-9829-7EA5D080AC3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EF0F4880-E690-44D0-8356-A9E7BDBAB09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pPr rtl="0"/>
            <a:fld id="{2069CE29-0112-4F30-B0F3-BC68797D1B6B}" type="datetime1">
              <a:rPr lang="fr-FR" smtClean="0"/>
              <a:t>29/11/2023</a:t>
            </a:fld>
            <a:endParaRPr lang="fr-FR"/>
          </a:p>
        </p:txBody>
      </p:sp>
      <p:sp>
        <p:nvSpPr>
          <p:cNvPr id="4" name="Espace réservé du pied de page 3">
            <a:extLst>
              <a:ext uri="{FF2B5EF4-FFF2-40B4-BE49-F238E27FC236}">
                <a16:creationId xmlns:a16="http://schemas.microsoft.com/office/drawing/2014/main" id="{26B4ACF6-39FD-4B08-A7D5-5BFDC37B4625}"/>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AF7C9FD2-2C57-4DE7-8EA4-86DEE80B988D}"/>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pPr rtl="0"/>
            <a:fld id="{00AC623C-86E0-4A85-83FB-F4A716956FD4}" type="slidenum">
              <a:rPr lang="fr-FR" smtClean="0"/>
              <a:t>‹N°›</a:t>
            </a:fld>
            <a:endParaRPr lang="fr-FR"/>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pPr rtl="0"/>
            <a:endParaRPr lang="fr-FR" noProof="0"/>
          </a:p>
        </p:txBody>
      </p:sp>
      <p:sp>
        <p:nvSpPr>
          <p:cNvPr id="3" name="Espace réservé de la date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2CA7D51-9406-42DD-8589-4B514C1B6E0A}" type="datetime1">
              <a:rPr lang="fr-FR" smtClean="0"/>
              <a:pPr/>
              <a:t>29/11/2023</a:t>
            </a:fld>
            <a:endParaRPr lang="fr-FR" dirty="0"/>
          </a:p>
        </p:txBody>
      </p:sp>
      <p:sp>
        <p:nvSpPr>
          <p:cNvPr id="4" name="Espace réservé de l’image des diapositives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pPr rtl="0"/>
            <a:endParaRPr lang="fr-FR" noProof="0"/>
          </a:p>
        </p:txBody>
      </p:sp>
      <p:sp>
        <p:nvSpPr>
          <p:cNvPr id="5" name="Espace réservé des commentaires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pPr rtl="0"/>
            <a:fld id="{C37D7554-D10C-4E29-B8E6-BB7111FA614F}" type="slidenum">
              <a:rPr lang="fr-FR" noProof="0" smtClean="0"/>
              <a:t>‹N°›</a:t>
            </a:fld>
            <a:endParaRPr lang="fr-FR" noProof="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1</a:t>
            </a:fld>
            <a:endParaRPr lang="fr-FR"/>
          </a:p>
        </p:txBody>
      </p:sp>
    </p:spTree>
    <p:extLst>
      <p:ext uri="{BB962C8B-B14F-4D97-AF65-F5344CB8AC3E}">
        <p14:creationId xmlns:p14="http://schemas.microsoft.com/office/powerpoint/2010/main" val="243285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18</a:t>
            </a:fld>
            <a:endParaRPr lang="fr-FR"/>
          </a:p>
        </p:txBody>
      </p:sp>
    </p:spTree>
    <p:extLst>
      <p:ext uri="{BB962C8B-B14F-4D97-AF65-F5344CB8AC3E}">
        <p14:creationId xmlns:p14="http://schemas.microsoft.com/office/powerpoint/2010/main" val="249541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20</a:t>
            </a:fld>
            <a:endParaRPr lang="fr-FR"/>
          </a:p>
        </p:txBody>
      </p:sp>
    </p:spTree>
    <p:extLst>
      <p:ext uri="{BB962C8B-B14F-4D97-AF65-F5344CB8AC3E}">
        <p14:creationId xmlns:p14="http://schemas.microsoft.com/office/powerpoint/2010/main" val="175637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22</a:t>
            </a:fld>
            <a:endParaRPr lang="fr-FR"/>
          </a:p>
        </p:txBody>
      </p:sp>
    </p:spTree>
    <p:extLst>
      <p:ext uri="{BB962C8B-B14F-4D97-AF65-F5344CB8AC3E}">
        <p14:creationId xmlns:p14="http://schemas.microsoft.com/office/powerpoint/2010/main" val="386461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24</a:t>
            </a:fld>
            <a:endParaRPr lang="fr-FR"/>
          </a:p>
        </p:txBody>
      </p:sp>
    </p:spTree>
    <p:extLst>
      <p:ext uri="{BB962C8B-B14F-4D97-AF65-F5344CB8AC3E}">
        <p14:creationId xmlns:p14="http://schemas.microsoft.com/office/powerpoint/2010/main" val="2064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27</a:t>
            </a:fld>
            <a:endParaRPr lang="fr-FR"/>
          </a:p>
        </p:txBody>
      </p:sp>
    </p:spTree>
    <p:extLst>
      <p:ext uri="{BB962C8B-B14F-4D97-AF65-F5344CB8AC3E}">
        <p14:creationId xmlns:p14="http://schemas.microsoft.com/office/powerpoint/2010/main" val="421863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31</a:t>
            </a:fld>
            <a:endParaRPr lang="fr-FR"/>
          </a:p>
        </p:txBody>
      </p:sp>
    </p:spTree>
    <p:extLst>
      <p:ext uri="{BB962C8B-B14F-4D97-AF65-F5344CB8AC3E}">
        <p14:creationId xmlns:p14="http://schemas.microsoft.com/office/powerpoint/2010/main" val="13537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33</a:t>
            </a:fld>
            <a:endParaRPr lang="fr-FR"/>
          </a:p>
        </p:txBody>
      </p:sp>
    </p:spTree>
    <p:extLst>
      <p:ext uri="{BB962C8B-B14F-4D97-AF65-F5344CB8AC3E}">
        <p14:creationId xmlns:p14="http://schemas.microsoft.com/office/powerpoint/2010/main" val="106930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C37D7554-D10C-4E29-B8E6-BB7111FA614F}" type="slidenum">
              <a:rPr lang="fr-FR" smtClean="0"/>
              <a:t>2</a:t>
            </a:fld>
            <a:endParaRPr lang="fr-FR"/>
          </a:p>
        </p:txBody>
      </p:sp>
    </p:spTree>
    <p:extLst>
      <p:ext uri="{BB962C8B-B14F-4D97-AF65-F5344CB8AC3E}">
        <p14:creationId xmlns:p14="http://schemas.microsoft.com/office/powerpoint/2010/main" val="224883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3</a:t>
            </a:fld>
            <a:endParaRPr lang="fr-FR"/>
          </a:p>
        </p:txBody>
      </p:sp>
    </p:spTree>
    <p:extLst>
      <p:ext uri="{BB962C8B-B14F-4D97-AF65-F5344CB8AC3E}">
        <p14:creationId xmlns:p14="http://schemas.microsoft.com/office/powerpoint/2010/main" val="407197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5</a:t>
            </a:fld>
            <a:endParaRPr lang="fr-FR"/>
          </a:p>
        </p:txBody>
      </p:sp>
    </p:spTree>
    <p:extLst>
      <p:ext uri="{BB962C8B-B14F-4D97-AF65-F5344CB8AC3E}">
        <p14:creationId xmlns:p14="http://schemas.microsoft.com/office/powerpoint/2010/main" val="214675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6</a:t>
            </a:fld>
            <a:endParaRPr lang="fr-FR"/>
          </a:p>
        </p:txBody>
      </p:sp>
    </p:spTree>
    <p:extLst>
      <p:ext uri="{BB962C8B-B14F-4D97-AF65-F5344CB8AC3E}">
        <p14:creationId xmlns:p14="http://schemas.microsoft.com/office/powerpoint/2010/main" val="343864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Plan d’affaires : supposait que le projet était plutôt clair et qu’on devait simplement développer son argumentaire dans un plan d’affaires pour aller chercher du financement</a:t>
            </a:r>
          </a:p>
          <a:p>
            <a:r>
              <a:rPr lang="fr-FR" dirty="0"/>
              <a:t>Je guidais donc les aspirants entrepreneurs à travers chaque section du plan d’affaires pour terminer avec un plan complet ainsi qu’un sommaire exécutif</a:t>
            </a:r>
          </a:p>
          <a:p>
            <a:endParaRPr lang="fr-FR" dirty="0"/>
          </a:p>
          <a:p>
            <a:r>
              <a:rPr lang="fr-FR" dirty="0"/>
              <a:t>Modèle d’affaires : est un processus de réflexion, qui permets à l’aspirants entrepreneurs d’aller au fond de son idée, d’explorer et de réajuster au besoin. Il comprends l</a:t>
            </a:r>
            <a:r>
              <a:rPr lang="fr-CA" dirty="0"/>
              <a:t>’ensemble des éléments qui seront ensuite nécessaires pour l’élaboration du plan d’affaires au besoin</a:t>
            </a:r>
            <a:endParaRPr lang="fr-FR" dirty="0"/>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10</a:t>
            </a:fld>
            <a:endParaRPr lang="fr-FR"/>
          </a:p>
        </p:txBody>
      </p:sp>
    </p:spTree>
    <p:extLst>
      <p:ext uri="{BB962C8B-B14F-4D97-AF65-F5344CB8AC3E}">
        <p14:creationId xmlns:p14="http://schemas.microsoft.com/office/powerpoint/2010/main" val="216060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11</a:t>
            </a:fld>
            <a:endParaRPr lang="fr-FR"/>
          </a:p>
        </p:txBody>
      </p:sp>
    </p:spTree>
    <p:extLst>
      <p:ext uri="{BB962C8B-B14F-4D97-AF65-F5344CB8AC3E}">
        <p14:creationId xmlns:p14="http://schemas.microsoft.com/office/powerpoint/2010/main" val="31007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14</a:t>
            </a:fld>
            <a:endParaRPr lang="fr-FR"/>
          </a:p>
        </p:txBody>
      </p:sp>
    </p:spTree>
    <p:extLst>
      <p:ext uri="{BB962C8B-B14F-4D97-AF65-F5344CB8AC3E}">
        <p14:creationId xmlns:p14="http://schemas.microsoft.com/office/powerpoint/2010/main" val="267163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16</a:t>
            </a:fld>
            <a:endParaRPr lang="fr-FR"/>
          </a:p>
        </p:txBody>
      </p:sp>
    </p:spTree>
    <p:extLst>
      <p:ext uri="{BB962C8B-B14F-4D97-AF65-F5344CB8AC3E}">
        <p14:creationId xmlns:p14="http://schemas.microsoft.com/office/powerpoint/2010/main" val="83947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rtl="0"/>
            <a:r>
              <a:rPr lang="fr-FR" noProof="0"/>
              <a:t>8/05/20XX</a:t>
            </a:r>
          </a:p>
        </p:txBody>
      </p:sp>
      <p:sp>
        <p:nvSpPr>
          <p:cNvPr id="5" name="Footer Placeholder 4"/>
          <p:cNvSpPr>
            <a:spLocks noGrp="1"/>
          </p:cNvSpPr>
          <p:nvPr>
            <p:ph type="ftr" sz="quarter" idx="11"/>
          </p:nvPr>
        </p:nvSpPr>
        <p:spPr/>
        <p:txBody>
          <a:bodyPr/>
          <a:lstStyle/>
          <a:p>
            <a:pPr rtl="0"/>
            <a:r>
              <a:rPr lang="fr-FR" noProof="0"/>
              <a:t>Présentation pour conférence</a:t>
            </a:r>
          </a:p>
        </p:txBody>
      </p:sp>
      <p:sp>
        <p:nvSpPr>
          <p:cNvPr id="6" name="Slide Number Placeholder 5"/>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71690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rtl="0"/>
            <a:r>
              <a:rPr lang="fr-FR" noProof="0"/>
              <a:t>8/05/20XX</a:t>
            </a:r>
          </a:p>
        </p:txBody>
      </p:sp>
      <p:sp>
        <p:nvSpPr>
          <p:cNvPr id="4" name="Footer Placeholder 3"/>
          <p:cNvSpPr>
            <a:spLocks noGrp="1"/>
          </p:cNvSpPr>
          <p:nvPr>
            <p:ph type="ftr" sz="quarter" idx="11"/>
          </p:nvPr>
        </p:nvSpPr>
        <p:spPr/>
        <p:txBody>
          <a:bodyPr/>
          <a:lstStyle/>
          <a:p>
            <a:pPr rtl="0"/>
            <a:r>
              <a:rPr lang="fr-FR" noProof="0"/>
              <a:t>Présentation pour conférence</a:t>
            </a:r>
          </a:p>
        </p:txBody>
      </p:sp>
      <p:sp>
        <p:nvSpPr>
          <p:cNvPr id="5" name="Slide Number Placeholder 4"/>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69441948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FR" noProof="0"/>
              <a:t>8/05/20XX</a:t>
            </a:r>
          </a:p>
        </p:txBody>
      </p:sp>
      <p:sp>
        <p:nvSpPr>
          <p:cNvPr id="5" name="Footer Placeholder 4"/>
          <p:cNvSpPr>
            <a:spLocks noGrp="1"/>
          </p:cNvSpPr>
          <p:nvPr>
            <p:ph type="ftr" sz="quarter" idx="11"/>
          </p:nvPr>
        </p:nvSpPr>
        <p:spPr/>
        <p:txBody>
          <a:bodyPr/>
          <a:lstStyle/>
          <a:p>
            <a:pPr rtl="0"/>
            <a:r>
              <a:rPr lang="fr-FR" noProof="0"/>
              <a:t>Présentation pour conférence</a:t>
            </a:r>
          </a:p>
        </p:txBody>
      </p:sp>
      <p:sp>
        <p:nvSpPr>
          <p:cNvPr id="6" name="Slide Number Placeholder 5"/>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9264686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FR" noProof="0"/>
              <a:t>8/05/20XX</a:t>
            </a:r>
          </a:p>
        </p:txBody>
      </p:sp>
      <p:sp>
        <p:nvSpPr>
          <p:cNvPr id="5" name="Footer Placeholder 4"/>
          <p:cNvSpPr>
            <a:spLocks noGrp="1"/>
          </p:cNvSpPr>
          <p:nvPr>
            <p:ph type="ftr" sz="quarter" idx="11"/>
          </p:nvPr>
        </p:nvSpPr>
        <p:spPr/>
        <p:txBody>
          <a:bodyPr/>
          <a:lstStyle/>
          <a:p>
            <a:pPr rtl="0"/>
            <a:r>
              <a:rPr lang="fr-FR" noProof="0"/>
              <a:t>Présentation pour conférence</a:t>
            </a:r>
          </a:p>
        </p:txBody>
      </p:sp>
      <p:sp>
        <p:nvSpPr>
          <p:cNvPr id="6" name="Slide Number Placeholder 5"/>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5208829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FR" noProof="0"/>
              <a:t>8/05/20XX</a:t>
            </a:r>
          </a:p>
        </p:txBody>
      </p:sp>
      <p:sp>
        <p:nvSpPr>
          <p:cNvPr id="5" name="Footer Placeholder 4"/>
          <p:cNvSpPr>
            <a:spLocks noGrp="1"/>
          </p:cNvSpPr>
          <p:nvPr>
            <p:ph type="ftr" sz="quarter" idx="11"/>
          </p:nvPr>
        </p:nvSpPr>
        <p:spPr/>
        <p:txBody>
          <a:bodyPr/>
          <a:lstStyle/>
          <a:p>
            <a:pPr rtl="0"/>
            <a:r>
              <a:rPr lang="fr-FR" noProof="0"/>
              <a:t>Présentation pour conférence</a:t>
            </a:r>
          </a:p>
        </p:txBody>
      </p:sp>
      <p:sp>
        <p:nvSpPr>
          <p:cNvPr id="6" name="Slide Number Placeholder 5"/>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277164181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FR" noProof="0"/>
              <a:t>8/05/20XX</a:t>
            </a:r>
          </a:p>
        </p:txBody>
      </p:sp>
      <p:sp>
        <p:nvSpPr>
          <p:cNvPr id="5" name="Footer Placeholder 4"/>
          <p:cNvSpPr>
            <a:spLocks noGrp="1"/>
          </p:cNvSpPr>
          <p:nvPr>
            <p:ph type="ftr" sz="quarter" idx="11"/>
          </p:nvPr>
        </p:nvSpPr>
        <p:spPr/>
        <p:txBody>
          <a:bodyPr/>
          <a:lstStyle/>
          <a:p>
            <a:pPr rtl="0"/>
            <a:r>
              <a:rPr lang="fr-FR" noProof="0"/>
              <a:t>Présentation pour conférence</a:t>
            </a:r>
          </a:p>
        </p:txBody>
      </p:sp>
      <p:sp>
        <p:nvSpPr>
          <p:cNvPr id="6" name="Slide Number Placeholder 5"/>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5942172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FR" noProof="0"/>
              <a:t>8/05/20XX</a:t>
            </a:r>
          </a:p>
        </p:txBody>
      </p:sp>
      <p:sp>
        <p:nvSpPr>
          <p:cNvPr id="5" name="Footer Placeholder 4"/>
          <p:cNvSpPr>
            <a:spLocks noGrp="1"/>
          </p:cNvSpPr>
          <p:nvPr>
            <p:ph type="ftr" sz="quarter" idx="11"/>
          </p:nvPr>
        </p:nvSpPr>
        <p:spPr/>
        <p:txBody>
          <a:bodyPr/>
          <a:lstStyle/>
          <a:p>
            <a:pPr rtl="0"/>
            <a:r>
              <a:rPr lang="fr-FR" noProof="0"/>
              <a:t>Présentation pour conférence</a:t>
            </a:r>
          </a:p>
        </p:txBody>
      </p:sp>
      <p:sp>
        <p:nvSpPr>
          <p:cNvPr id="6" name="Slide Number Placeholder 5"/>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146338659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r>
              <a:rPr lang="fr-FR" noProof="0"/>
              <a:t>8/05/20XX</a:t>
            </a:r>
          </a:p>
        </p:txBody>
      </p:sp>
      <p:sp>
        <p:nvSpPr>
          <p:cNvPr id="5" name="Footer Placeholder 4"/>
          <p:cNvSpPr>
            <a:spLocks noGrp="1"/>
          </p:cNvSpPr>
          <p:nvPr>
            <p:ph type="ftr" sz="quarter" idx="11"/>
          </p:nvPr>
        </p:nvSpPr>
        <p:spPr/>
        <p:txBody>
          <a:bodyPr/>
          <a:lstStyle/>
          <a:p>
            <a:pPr rtl="0"/>
            <a:r>
              <a:rPr lang="fr-FR" noProof="0"/>
              <a:t>Présentation pour conférence</a:t>
            </a:r>
          </a:p>
        </p:txBody>
      </p:sp>
      <p:sp>
        <p:nvSpPr>
          <p:cNvPr id="6" name="Slide Number Placeholder 5"/>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410042754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r>
              <a:rPr lang="fr-FR" noProof="0"/>
              <a:t>8/05/20XX</a:t>
            </a:r>
          </a:p>
        </p:txBody>
      </p:sp>
      <p:sp>
        <p:nvSpPr>
          <p:cNvPr id="5" name="Footer Placeholder 4"/>
          <p:cNvSpPr>
            <a:spLocks noGrp="1"/>
          </p:cNvSpPr>
          <p:nvPr>
            <p:ph type="ftr" sz="quarter" idx="11"/>
          </p:nvPr>
        </p:nvSpPr>
        <p:spPr/>
        <p:txBody>
          <a:bodyPr/>
          <a:lstStyle/>
          <a:p>
            <a:pPr rtl="0"/>
            <a:r>
              <a:rPr lang="fr-FR" noProof="0"/>
              <a:t>Présentation pour conférence</a:t>
            </a:r>
          </a:p>
        </p:txBody>
      </p:sp>
      <p:sp>
        <p:nvSpPr>
          <p:cNvPr id="6" name="Slide Number Placeholder 5"/>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223864232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Espace réservé d’image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rtlCol="0"/>
          <a:lstStyle>
            <a:lvl1pPr marL="0" indent="0" algn="ctr">
              <a:buNone/>
              <a:defRPr/>
            </a:lvl1pPr>
          </a:lstStyle>
          <a:p>
            <a:pPr rtl="0"/>
            <a:r>
              <a:rPr lang="fr-FR" noProof="0"/>
              <a:t>Cliquez pour ajouter une photo</a:t>
            </a:r>
          </a:p>
        </p:txBody>
      </p:sp>
      <p:cxnSp>
        <p:nvCxnSpPr>
          <p:cNvPr id="15" name="Connecteur droit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Espace réservé du texte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rtlCol="0"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rtl="0"/>
            <a:r>
              <a:rPr lang="fr-FR" noProof="0"/>
              <a:t>Cliquez pour ajouter un nom</a:t>
            </a:r>
          </a:p>
        </p:txBody>
      </p:sp>
      <p:sp>
        <p:nvSpPr>
          <p:cNvPr id="12" name="Espace réservé du texte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rtlCol="0" anchor="ctr"/>
          <a:lstStyle>
            <a:lvl1pPr marL="0" indent="0">
              <a:lnSpc>
                <a:spcPct val="80000"/>
              </a:lnSpc>
              <a:spcBef>
                <a:spcPts val="0"/>
              </a:spcBef>
              <a:buNone/>
              <a:defRPr sz="1600" cap="all" spc="100" baseline="0">
                <a:solidFill>
                  <a:schemeClr val="accent1"/>
                </a:solidFill>
                <a:latin typeface="+mn-lt"/>
              </a:defRPr>
            </a:lvl1pPr>
          </a:lstStyle>
          <a:p>
            <a:pPr lvl="0" rtl="0"/>
            <a:r>
              <a:rPr lang="fr-FR" noProof="0"/>
              <a:t>Cliquez pour ajouter une date</a:t>
            </a:r>
          </a:p>
        </p:txBody>
      </p:sp>
      <p:sp>
        <p:nvSpPr>
          <p:cNvPr id="2" name="Titr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rtlCol="0" anchor="ctr"/>
          <a:lstStyle>
            <a:lvl1pPr>
              <a:lnSpc>
                <a:spcPct val="80000"/>
              </a:lnSpc>
              <a:defRPr sz="5000" spc="100" baseline="0">
                <a:solidFill>
                  <a:schemeClr val="accent5">
                    <a:lumMod val="20000"/>
                    <a:lumOff val="80000"/>
                  </a:schemeClr>
                </a:solidFill>
              </a:defRPr>
            </a:lvl1pPr>
          </a:lstStyle>
          <a:p>
            <a:pPr rtl="0"/>
            <a:r>
              <a:rPr lang="fr-FR" noProof="0"/>
              <a:t>Cliquez pour ajouter un titre</a:t>
            </a:r>
          </a:p>
        </p:txBody>
      </p:sp>
    </p:spTree>
    <p:extLst>
      <p:ext uri="{BB962C8B-B14F-4D97-AF65-F5344CB8AC3E}">
        <p14:creationId xmlns:p14="http://schemas.microsoft.com/office/powerpoint/2010/main" val="947710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ogramme">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rtlCol="0"/>
          <a:lstStyle>
            <a:lvl1pPr marL="0" indent="0" algn="ctr">
              <a:buNone/>
              <a:defRPr/>
            </a:lvl1pPr>
          </a:lstStyle>
          <a:p>
            <a:pPr rtl="0"/>
            <a:r>
              <a:rPr lang="fr-FR" noProof="0"/>
              <a:t>Cliquez pour ajouter une photo</a:t>
            </a:r>
          </a:p>
        </p:txBody>
      </p:sp>
      <p:sp>
        <p:nvSpPr>
          <p:cNvPr id="4" name="Espace réservé de la date 3">
            <a:extLst>
              <a:ext uri="{FF2B5EF4-FFF2-40B4-BE49-F238E27FC236}">
                <a16:creationId xmlns:a16="http://schemas.microsoft.com/office/drawing/2014/main" id="{9A9D60F5-07EA-4D8F-AAFA-0F48CB78542E}"/>
              </a:ext>
            </a:extLst>
          </p:cNvPr>
          <p:cNvSpPr>
            <a:spLocks noGrp="1"/>
          </p:cNvSpPr>
          <p:nvPr>
            <p:ph type="dt" sz="half" idx="10"/>
          </p:nvPr>
        </p:nvSpPr>
        <p:spPr/>
        <p:txBody>
          <a:bodyPr rtlCol="0"/>
          <a:lstStyle/>
          <a:p>
            <a:pPr rtl="0"/>
            <a:r>
              <a:rPr lang="fr-FR" noProof="0"/>
              <a:t>8/05/20XX</a:t>
            </a:r>
          </a:p>
        </p:txBody>
      </p:sp>
      <p:sp>
        <p:nvSpPr>
          <p:cNvPr id="5" name="Espace réservé du pied de page 4">
            <a:extLst>
              <a:ext uri="{FF2B5EF4-FFF2-40B4-BE49-F238E27FC236}">
                <a16:creationId xmlns:a16="http://schemas.microsoft.com/office/drawing/2014/main" id="{73ED4C42-D293-4981-BA06-A4638BEE1641}"/>
              </a:ext>
            </a:extLst>
          </p:cNvPr>
          <p:cNvSpPr>
            <a:spLocks noGrp="1"/>
          </p:cNvSpPr>
          <p:nvPr>
            <p:ph type="ftr" sz="quarter" idx="11"/>
          </p:nvPr>
        </p:nvSpPr>
        <p:spPr/>
        <p:txBody>
          <a:bodyPr rtlCol="0"/>
          <a:lstStyle/>
          <a:p>
            <a:pPr rtl="0"/>
            <a:r>
              <a:rPr lang="fr-FR" noProof="0"/>
              <a:t>Présentation pour conférence</a:t>
            </a:r>
          </a:p>
        </p:txBody>
      </p:sp>
      <p:sp>
        <p:nvSpPr>
          <p:cNvPr id="6" name="Espace réservé du numéro de diapositive 5">
            <a:extLst>
              <a:ext uri="{FF2B5EF4-FFF2-40B4-BE49-F238E27FC236}">
                <a16:creationId xmlns:a16="http://schemas.microsoft.com/office/drawing/2014/main" id="{B73E9D98-F221-47DC-AE55-8165BB7A3D3B}"/>
              </a:ext>
            </a:extLst>
          </p:cNvPr>
          <p:cNvSpPr>
            <a:spLocks noGrp="1"/>
          </p:cNvSpPr>
          <p:nvPr>
            <p:ph type="sldNum" sz="quarter" idx="12"/>
          </p:nvPr>
        </p:nvSpPr>
        <p:spPr/>
        <p:txBody>
          <a:bodyPr rtlCol="0"/>
          <a:lstStyle/>
          <a:p>
            <a:pPr rtl="0"/>
            <a:fld id="{18D65601-5AE2-46FC-B138-694DDD2B510D}" type="slidenum">
              <a:rPr lang="fr-FR" noProof="0" smtClean="0"/>
              <a:t>‹N°›</a:t>
            </a:fld>
            <a:endParaRPr lang="fr-FR" noProof="0"/>
          </a:p>
        </p:txBody>
      </p:sp>
      <p:sp>
        <p:nvSpPr>
          <p:cNvPr id="16" name="Espace réservé du contenu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rtlCol="0"/>
          <a:lstStyle>
            <a:lvl1pPr marL="0" indent="0">
              <a:lnSpc>
                <a:spcPct val="100000"/>
              </a:lnSpc>
              <a:spcBef>
                <a:spcPts val="0"/>
              </a:spcBef>
              <a:spcAft>
                <a:spcPts val="1200"/>
              </a:spcAft>
              <a:buNone/>
              <a:defRPr sz="1400" spc="100" baseline="0"/>
            </a:lvl1pPr>
          </a:lstStyle>
          <a:p>
            <a:pPr lvl="0" rtl="0"/>
            <a:r>
              <a:rPr lang="fr-FR" noProof="0"/>
              <a:t>Cliquer pour ajouter du texte</a:t>
            </a:r>
          </a:p>
        </p:txBody>
      </p:sp>
      <p:sp>
        <p:nvSpPr>
          <p:cNvPr id="2" name="Titre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rtlCol="0" anchor="ctr"/>
          <a:lstStyle>
            <a:lvl1pPr>
              <a:defRPr lang="en-US" sz="2400" spc="100" baseline="0">
                <a:solidFill>
                  <a:schemeClr val="accent1"/>
                </a:solidFill>
                <a:ea typeface="+mn-ea"/>
                <a:cs typeface="+mn-cs"/>
              </a:defRPr>
            </a:lvl1pPr>
          </a:lstStyle>
          <a:p>
            <a:pPr marL="0" lvl="0" indent="0" rtl="0">
              <a:lnSpc>
                <a:spcPct val="80000"/>
              </a:lnSpc>
              <a:spcBef>
                <a:spcPts val="0"/>
              </a:spcBef>
              <a:buFont typeface="Arial" panose="020B0604020202020204" pitchFamily="34" charset="0"/>
            </a:pPr>
            <a:r>
              <a:rPr lang="fr-FR" noProof="0"/>
              <a:t>Modifiez le style du titre</a:t>
            </a:r>
          </a:p>
        </p:txBody>
      </p:sp>
    </p:spTree>
    <p:extLst>
      <p:ext uri="{BB962C8B-B14F-4D97-AF65-F5344CB8AC3E}">
        <p14:creationId xmlns:p14="http://schemas.microsoft.com/office/powerpoint/2010/main" val="273561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r>
              <a:rPr lang="fr-FR" noProof="0"/>
              <a:t>8/05/20XX</a:t>
            </a:r>
          </a:p>
        </p:txBody>
      </p:sp>
      <p:sp>
        <p:nvSpPr>
          <p:cNvPr id="5" name="Footer Placeholder 4"/>
          <p:cNvSpPr>
            <a:spLocks noGrp="1"/>
          </p:cNvSpPr>
          <p:nvPr>
            <p:ph type="ftr" sz="quarter" idx="11"/>
          </p:nvPr>
        </p:nvSpPr>
        <p:spPr/>
        <p:txBody>
          <a:bodyPr/>
          <a:lstStyle/>
          <a:p>
            <a:pPr rtl="0"/>
            <a:r>
              <a:rPr lang="fr-FR" noProof="0"/>
              <a:t>Présentation pour conférence</a:t>
            </a:r>
          </a:p>
        </p:txBody>
      </p:sp>
      <p:sp>
        <p:nvSpPr>
          <p:cNvPr id="6" name="Slide Number Placeholder 5"/>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192469482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roduction du présentateu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Espace réservé d’image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rtlCol="0"/>
          <a:lstStyle>
            <a:lvl1pPr marL="0" indent="0" algn="ctr">
              <a:buNone/>
              <a:defRPr/>
            </a:lvl1pPr>
          </a:lstStyle>
          <a:p>
            <a:pPr rtl="0"/>
            <a:r>
              <a:rPr lang="fr-FR" noProof="0"/>
              <a:t>Cliquez pour ajouter une photo</a:t>
            </a:r>
          </a:p>
        </p:txBody>
      </p:sp>
      <p:sp>
        <p:nvSpPr>
          <p:cNvPr id="4" name="Espace réservé de la date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rtlCol="0"/>
          <a:lstStyle>
            <a:lvl1pPr>
              <a:defRPr>
                <a:solidFill>
                  <a:schemeClr val="accent5">
                    <a:lumMod val="20000"/>
                    <a:lumOff val="80000"/>
                  </a:schemeClr>
                </a:solidFill>
              </a:defRPr>
            </a:lvl1pPr>
          </a:lstStyle>
          <a:p>
            <a:pPr rtl="0"/>
            <a:r>
              <a:rPr lang="fr-FR" noProof="0"/>
              <a:t>8/05/20XX</a:t>
            </a:r>
          </a:p>
        </p:txBody>
      </p:sp>
      <p:sp>
        <p:nvSpPr>
          <p:cNvPr id="5" name="Espace réservé du pied de page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rtlCol="0"/>
          <a:lstStyle>
            <a:lvl1pPr algn="l">
              <a:defRPr>
                <a:solidFill>
                  <a:schemeClr val="accent6">
                    <a:lumMod val="75000"/>
                  </a:schemeClr>
                </a:solidFill>
              </a:defRPr>
            </a:lvl1pPr>
          </a:lstStyle>
          <a:p>
            <a:pPr rtl="0"/>
            <a:r>
              <a:rPr lang="fr-FR" noProof="0"/>
              <a:t>Présentation pour conférence</a:t>
            </a:r>
          </a:p>
        </p:txBody>
      </p:sp>
      <p:sp>
        <p:nvSpPr>
          <p:cNvPr id="6" name="Espace réservé du numéro de diapositive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rtlCol="0"/>
          <a:lstStyle>
            <a:lvl1pPr>
              <a:defRPr>
                <a:solidFill>
                  <a:schemeClr val="accent6">
                    <a:lumMod val="75000"/>
                  </a:schemeClr>
                </a:solidFill>
              </a:defRPr>
            </a:lvl1pPr>
          </a:lstStyle>
          <a:p>
            <a:pPr rtl="0"/>
            <a:fld id="{18D65601-5AE2-46FC-B138-694DDD2B510D}" type="slidenum">
              <a:rPr lang="fr-FR" noProof="0" smtClean="0"/>
              <a:pPr rtl="0"/>
              <a:t>‹N°›</a:t>
            </a:fld>
            <a:endParaRPr lang="fr-FR" noProof="0"/>
          </a:p>
        </p:txBody>
      </p:sp>
      <p:sp>
        <p:nvSpPr>
          <p:cNvPr id="10" name="Espace réservé du texte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rtlCol="0" anchor="ctr"/>
          <a:lstStyle>
            <a:lvl1pPr marL="0" indent="0">
              <a:lnSpc>
                <a:spcPct val="80000"/>
              </a:lnSpc>
              <a:spcBef>
                <a:spcPts val="0"/>
              </a:spcBef>
              <a:buNone/>
              <a:defRPr sz="1600" b="1" spc="100" baseline="0">
                <a:solidFill>
                  <a:schemeClr val="accent1"/>
                </a:solidFill>
                <a:latin typeface="+mj-lt"/>
              </a:defRPr>
            </a:lvl1pPr>
          </a:lstStyle>
          <a:p>
            <a:pPr lvl="0" rtl="0"/>
            <a:r>
              <a:rPr lang="fr-FR" noProof="0"/>
              <a:t>Cliquez pour ajouter un nom</a:t>
            </a:r>
          </a:p>
        </p:txBody>
      </p:sp>
      <p:sp>
        <p:nvSpPr>
          <p:cNvPr id="11" name="Espace réservé du contenu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rtlCol="0"/>
          <a:lstStyle>
            <a:lvl1pPr marL="0" indent="0">
              <a:lnSpc>
                <a:spcPct val="150000"/>
              </a:lnSpc>
              <a:spcBef>
                <a:spcPts val="0"/>
              </a:spcBef>
              <a:spcAft>
                <a:spcPts val="1000"/>
              </a:spcAft>
              <a:buNone/>
              <a:defRPr sz="1400" spc="100" baseline="0"/>
            </a:lvl1pPr>
          </a:lstStyle>
          <a:p>
            <a:pPr lvl="0" rtl="0"/>
            <a:r>
              <a:rPr lang="fr-FR" noProof="0"/>
              <a:t>Cliquer pour ajouter du texte</a:t>
            </a:r>
          </a:p>
        </p:txBody>
      </p:sp>
      <p:cxnSp>
        <p:nvCxnSpPr>
          <p:cNvPr id="13" name="Connecteur droit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rtlCol="0" anchor="ctr"/>
          <a:lstStyle>
            <a:lvl1pPr algn="r">
              <a:defRPr lang="en-US" sz="2400" spc="100" baseline="0">
                <a:solidFill>
                  <a:schemeClr val="accent1"/>
                </a:solidFill>
                <a:ea typeface="+mn-ea"/>
                <a:cs typeface="+mn-cs"/>
              </a:defRPr>
            </a:lvl1pPr>
          </a:lstStyle>
          <a:p>
            <a:pPr marL="0" lvl="0" indent="0" algn="r" rtl="0">
              <a:lnSpc>
                <a:spcPct val="80000"/>
              </a:lnSpc>
              <a:spcBef>
                <a:spcPts val="0"/>
              </a:spcBef>
              <a:buFont typeface="Arial" panose="020B0604020202020204" pitchFamily="34" charset="0"/>
            </a:pPr>
            <a:r>
              <a:rPr lang="fr-FR" noProof="0"/>
              <a:t>Modifiez le style du titre</a:t>
            </a:r>
          </a:p>
        </p:txBody>
      </p:sp>
    </p:spTree>
    <p:extLst>
      <p:ext uri="{BB962C8B-B14F-4D97-AF65-F5344CB8AC3E}">
        <p14:creationId xmlns:p14="http://schemas.microsoft.com/office/powerpoint/2010/main" val="4170048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rs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BFE3E-14BB-4DC6-A806-1E62C1D2446E}"/>
              </a:ext>
            </a:extLst>
          </p:cNvPr>
          <p:cNvSpPr>
            <a:spLocks noGrp="1"/>
          </p:cNvSpPr>
          <p:nvPr>
            <p:ph type="title"/>
          </p:nvPr>
        </p:nvSpPr>
        <p:spPr>
          <a:xfrm>
            <a:off x="1883137" y="1360309"/>
            <a:ext cx="2909309" cy="657882"/>
          </a:xfrm>
          <a:prstGeom prst="rect">
            <a:avLst/>
          </a:prstGeom>
        </p:spPr>
        <p:txBody>
          <a:bodyPr rtlCol="0" anchor="ctr"/>
          <a:lstStyle>
            <a:lvl1pPr>
              <a:defRPr lang="en-US" sz="2400" spc="100" baseline="0">
                <a:solidFill>
                  <a:schemeClr val="accent1"/>
                </a:solidFill>
                <a:ea typeface="+mn-ea"/>
                <a:cs typeface="+mn-cs"/>
              </a:defRPr>
            </a:lvl1pPr>
          </a:lstStyle>
          <a:p>
            <a:pPr marL="0" lvl="0" indent="0" rtl="0">
              <a:lnSpc>
                <a:spcPct val="80000"/>
              </a:lnSpc>
              <a:spcBef>
                <a:spcPts val="0"/>
              </a:spcBef>
              <a:buFont typeface="Arial" panose="020B0604020202020204" pitchFamily="34" charset="0"/>
            </a:pPr>
            <a:r>
              <a:rPr lang="fr-FR" noProof="0"/>
              <a:t>Modifiez le style du titre</a:t>
            </a:r>
          </a:p>
        </p:txBody>
      </p:sp>
      <p:sp>
        <p:nvSpPr>
          <p:cNvPr id="8" name="Espace réservé d’image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2"/>
            <a:ext cx="12192000" cy="4062247"/>
          </a:xfrm>
          <a:prstGeom prst="rect">
            <a:avLst/>
          </a:prstGeom>
        </p:spPr>
        <p:txBody>
          <a:bodyPr rtlCol="0"/>
          <a:lstStyle>
            <a:lvl1pPr marL="0" indent="0" algn="ctr">
              <a:buNone/>
              <a:defRPr/>
            </a:lvl1pPr>
          </a:lstStyle>
          <a:p>
            <a:pPr rtl="0"/>
            <a:r>
              <a:rPr lang="fr-FR" noProof="0"/>
              <a:t>Cliquez pour ajouter une photo</a:t>
            </a:r>
          </a:p>
        </p:txBody>
      </p:sp>
      <p:sp>
        <p:nvSpPr>
          <p:cNvPr id="10" name="Espace réservé du contenu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5109845" y="1075509"/>
            <a:ext cx="5293260" cy="1408770"/>
          </a:xfrm>
          <a:prstGeom prst="rect">
            <a:avLst/>
          </a:prstGeom>
        </p:spPr>
        <p:txBody>
          <a:bodyPr rtlCol="0" anchor="ctr"/>
          <a:lstStyle>
            <a:lvl1pPr marL="0" indent="0">
              <a:lnSpc>
                <a:spcPct val="150000"/>
              </a:lnSpc>
              <a:spcBef>
                <a:spcPts val="0"/>
              </a:spcBef>
              <a:spcAft>
                <a:spcPts val="0"/>
              </a:spcAft>
              <a:buNone/>
              <a:defRPr sz="1400" spc="100" baseline="0"/>
            </a:lvl1pPr>
          </a:lstStyle>
          <a:p>
            <a:pPr lvl="0" rtl="0"/>
            <a:r>
              <a:rPr lang="fr-FR" noProof="0"/>
              <a:t>Cliquer pour ajouter du texte</a:t>
            </a:r>
          </a:p>
        </p:txBody>
      </p:sp>
      <p:sp>
        <p:nvSpPr>
          <p:cNvPr id="5" name="Espace réservé de la date 4">
            <a:extLst>
              <a:ext uri="{FF2B5EF4-FFF2-40B4-BE49-F238E27FC236}">
                <a16:creationId xmlns:a16="http://schemas.microsoft.com/office/drawing/2014/main" id="{23CF9177-0C51-4496-B5AE-7ED4F8F3A170}"/>
              </a:ext>
            </a:extLst>
          </p:cNvPr>
          <p:cNvSpPr>
            <a:spLocks noGrp="1"/>
          </p:cNvSpPr>
          <p:nvPr>
            <p:ph type="dt" sz="half" idx="10"/>
          </p:nvPr>
        </p:nvSpPr>
        <p:spPr/>
        <p:txBody>
          <a:bodyPr rtlCol="0"/>
          <a:lstStyle>
            <a:lvl1pPr>
              <a:defRPr>
                <a:solidFill>
                  <a:schemeClr val="bg1"/>
                </a:solidFill>
              </a:defRPr>
            </a:lvl1pPr>
          </a:lstStyle>
          <a:p>
            <a:pPr rtl="0"/>
            <a:r>
              <a:rPr lang="fr-FR" noProof="0"/>
              <a:t>8/05/20XX</a:t>
            </a:r>
          </a:p>
        </p:txBody>
      </p:sp>
      <p:sp>
        <p:nvSpPr>
          <p:cNvPr id="6" name="Espace réservé du pied de page 5">
            <a:extLst>
              <a:ext uri="{FF2B5EF4-FFF2-40B4-BE49-F238E27FC236}">
                <a16:creationId xmlns:a16="http://schemas.microsoft.com/office/drawing/2014/main" id="{C57A035F-C837-4CCA-BB19-CE656F0576BD}"/>
              </a:ext>
            </a:extLst>
          </p:cNvPr>
          <p:cNvSpPr>
            <a:spLocks noGrp="1"/>
          </p:cNvSpPr>
          <p:nvPr>
            <p:ph type="ftr" sz="quarter" idx="11"/>
          </p:nvPr>
        </p:nvSpPr>
        <p:spPr/>
        <p:txBody>
          <a:bodyPr rtlCol="0"/>
          <a:lstStyle>
            <a:lvl1pPr>
              <a:defRPr>
                <a:solidFill>
                  <a:schemeClr val="accent1"/>
                </a:solidFill>
              </a:defRPr>
            </a:lvl1p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5FE2F927-F23D-4ABB-BEC9-11C2CC69D8E4}"/>
              </a:ext>
            </a:extLst>
          </p:cNvPr>
          <p:cNvSpPr>
            <a:spLocks noGrp="1"/>
          </p:cNvSpPr>
          <p:nvPr>
            <p:ph type="sldNum" sz="quarter" idx="12"/>
          </p:nvPr>
        </p:nvSpPr>
        <p:spPr/>
        <p:txBody>
          <a:bodyPr rtlCol="0"/>
          <a:lstStyle>
            <a:lvl1pPr>
              <a:defRPr>
                <a:solidFill>
                  <a:schemeClr val="accent1"/>
                </a:solidFill>
              </a:defRPr>
            </a:lvl1pPr>
          </a:lstStyle>
          <a:p>
            <a:pPr rtl="0"/>
            <a:fld id="{18D65601-5AE2-46FC-B138-694DDD2B510D}" type="slidenum">
              <a:rPr lang="fr-FR" noProof="0" smtClean="0"/>
              <a:pPr rtl="0"/>
              <a:t>‹N°›</a:t>
            </a:fld>
            <a:endParaRPr lang="fr-FR" noProof="0"/>
          </a:p>
        </p:txBody>
      </p:sp>
      <p:cxnSp>
        <p:nvCxnSpPr>
          <p:cNvPr id="12" name="Connecteur droit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818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ypothès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0" y="0"/>
            <a:ext cx="46876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Espace réservé de la date 1">
            <a:extLst>
              <a:ext uri="{FF2B5EF4-FFF2-40B4-BE49-F238E27FC236}">
                <a16:creationId xmlns:a16="http://schemas.microsoft.com/office/drawing/2014/main" id="{195FA8B4-F9F3-4FF5-B11F-483A1B95EA11}"/>
              </a:ext>
            </a:extLst>
          </p:cNvPr>
          <p:cNvSpPr>
            <a:spLocks noGrp="1"/>
          </p:cNvSpPr>
          <p:nvPr>
            <p:ph type="dt" sz="half" idx="10"/>
          </p:nvPr>
        </p:nvSpPr>
        <p:spPr/>
        <p:txBody>
          <a:bodyPr rtlCol="0"/>
          <a:lstStyle>
            <a:lvl1pPr>
              <a:defRPr>
                <a:solidFill>
                  <a:schemeClr val="bg1"/>
                </a:solidFill>
              </a:defRPr>
            </a:lvl1pPr>
          </a:lstStyle>
          <a:p>
            <a:pPr rtl="0"/>
            <a:r>
              <a:rPr lang="fr-FR" noProof="0"/>
              <a:t>8/05/20XX</a:t>
            </a:r>
          </a:p>
        </p:txBody>
      </p:sp>
      <p:sp>
        <p:nvSpPr>
          <p:cNvPr id="3" name="Espace réservé du pied de page 2">
            <a:extLst>
              <a:ext uri="{FF2B5EF4-FFF2-40B4-BE49-F238E27FC236}">
                <a16:creationId xmlns:a16="http://schemas.microsoft.com/office/drawing/2014/main" id="{F97B8F04-28A5-462E-86DE-06C37E40589B}"/>
              </a:ext>
            </a:extLst>
          </p:cNvPr>
          <p:cNvSpPr>
            <a:spLocks noGrp="1"/>
          </p:cNvSpPr>
          <p:nvPr>
            <p:ph type="ftr" sz="quarter" idx="11"/>
          </p:nvPr>
        </p:nvSpPr>
        <p:spPr/>
        <p:txBody>
          <a:bodyPr rtlCol="0"/>
          <a:lstStyle>
            <a:lvl1pPr>
              <a:defRPr>
                <a:solidFill>
                  <a:schemeClr val="accent6">
                    <a:lumMod val="75000"/>
                  </a:schemeClr>
                </a:solidFill>
              </a:defRPr>
            </a:lvl1pPr>
          </a:lstStyle>
          <a:p>
            <a:pPr rtl="0"/>
            <a:r>
              <a:rPr lang="fr-FR" noProof="0"/>
              <a:t>Présentation pour conférence</a:t>
            </a:r>
          </a:p>
        </p:txBody>
      </p:sp>
      <p:sp>
        <p:nvSpPr>
          <p:cNvPr id="4" name="Espace réservé du numéro de diapositive 3">
            <a:extLst>
              <a:ext uri="{FF2B5EF4-FFF2-40B4-BE49-F238E27FC236}">
                <a16:creationId xmlns:a16="http://schemas.microsoft.com/office/drawing/2014/main" id="{AC8B2DAE-4645-4AA0-87C9-39874FDBDEE3}"/>
              </a:ext>
            </a:extLst>
          </p:cNvPr>
          <p:cNvSpPr>
            <a:spLocks noGrp="1"/>
          </p:cNvSpPr>
          <p:nvPr>
            <p:ph type="sldNum" sz="quarter" idx="12"/>
          </p:nvPr>
        </p:nvSpPr>
        <p:spPr/>
        <p:txBody>
          <a:bodyPr rtlCol="0"/>
          <a:lstStyle>
            <a:lvl1pPr>
              <a:defRPr>
                <a:solidFill>
                  <a:schemeClr val="accent6">
                    <a:lumMod val="75000"/>
                  </a:schemeClr>
                </a:solidFill>
              </a:defRPr>
            </a:lvl1pPr>
          </a:lstStyle>
          <a:p>
            <a:pPr rtl="0"/>
            <a:fld id="{18D65601-5AE2-46FC-B138-694DDD2B510D}" type="slidenum">
              <a:rPr lang="fr-FR" noProof="0" smtClean="0"/>
              <a:pPr rtl="0"/>
              <a:t>‹N°›</a:t>
            </a:fld>
            <a:endParaRPr lang="fr-FR" noProof="0"/>
          </a:p>
        </p:txBody>
      </p:sp>
      <p:sp>
        <p:nvSpPr>
          <p:cNvPr id="6" name="Espace réservé du contenu 15">
            <a:extLst>
              <a:ext uri="{FF2B5EF4-FFF2-40B4-BE49-F238E27FC236}">
                <a16:creationId xmlns:a16="http://schemas.microsoft.com/office/drawing/2014/main" id="{3BB9146A-68F5-433B-8411-A12C7C8F782D}"/>
              </a:ext>
            </a:extLst>
          </p:cNvPr>
          <p:cNvSpPr>
            <a:spLocks noGrp="1"/>
          </p:cNvSpPr>
          <p:nvPr>
            <p:ph sz="quarter" idx="15" hasCustomPrompt="1"/>
          </p:nvPr>
        </p:nvSpPr>
        <p:spPr>
          <a:xfrm>
            <a:off x="6747641" y="1193612"/>
            <a:ext cx="3513083" cy="1400506"/>
          </a:xfrm>
          <a:prstGeom prst="rect">
            <a:avLst/>
          </a:prstGeom>
        </p:spPr>
        <p:txBody>
          <a:bodyPr rtlCol="0" anchor="ctr"/>
          <a:lstStyle>
            <a:lvl1pPr marL="0" indent="0" algn="ctr">
              <a:lnSpc>
                <a:spcPct val="150000"/>
              </a:lnSpc>
              <a:spcBef>
                <a:spcPts val="0"/>
              </a:spcBef>
              <a:spcAft>
                <a:spcPts val="0"/>
              </a:spcAft>
              <a:buNone/>
              <a:defRPr sz="1400" spc="100" baseline="0"/>
            </a:lvl1pPr>
          </a:lstStyle>
          <a:p>
            <a:pPr lvl="0" rtl="0"/>
            <a:r>
              <a:rPr lang="fr-FR" noProof="0"/>
              <a:t>Cliquer pour ajouter du texte</a:t>
            </a:r>
          </a:p>
        </p:txBody>
      </p:sp>
      <p:sp>
        <p:nvSpPr>
          <p:cNvPr id="7" name="Rectangle 6">
            <a:extLst>
              <a:ext uri="{FF2B5EF4-FFF2-40B4-BE49-F238E27FC236}">
                <a16:creationId xmlns:a16="http://schemas.microsoft.com/office/drawing/2014/main" id="{3270974D-DE65-42B3-BEB4-235503245B26}"/>
              </a:ext>
            </a:extLst>
          </p:cNvPr>
          <p:cNvSpPr/>
          <p:nvPr userDrawn="1"/>
        </p:nvSpPr>
        <p:spPr>
          <a:xfrm>
            <a:off x="6360072" y="924801"/>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Espace réservé du contenu 15">
            <a:extLst>
              <a:ext uri="{FF2B5EF4-FFF2-40B4-BE49-F238E27FC236}">
                <a16:creationId xmlns:a16="http://schemas.microsoft.com/office/drawing/2014/main" id="{5BA888A7-F91E-4923-AB10-31BEF8C2FEB8}"/>
              </a:ext>
            </a:extLst>
          </p:cNvPr>
          <p:cNvSpPr>
            <a:spLocks noGrp="1"/>
          </p:cNvSpPr>
          <p:nvPr>
            <p:ph sz="quarter" idx="16" hasCustomPrompt="1"/>
          </p:nvPr>
        </p:nvSpPr>
        <p:spPr>
          <a:xfrm>
            <a:off x="6747641" y="4120055"/>
            <a:ext cx="3513083" cy="1185839"/>
          </a:xfrm>
          <a:prstGeom prst="rect">
            <a:avLst/>
          </a:prstGeom>
        </p:spPr>
        <p:txBody>
          <a:bodyPr rtlCol="0" anchor="ctr"/>
          <a:lstStyle>
            <a:lvl1pPr marL="0" indent="0" algn="ctr">
              <a:lnSpc>
                <a:spcPct val="150000"/>
              </a:lnSpc>
              <a:spcBef>
                <a:spcPts val="0"/>
              </a:spcBef>
              <a:spcAft>
                <a:spcPts val="0"/>
              </a:spcAft>
              <a:buNone/>
              <a:defRPr sz="1400" spc="100" baseline="0"/>
            </a:lvl1pPr>
          </a:lstStyle>
          <a:p>
            <a:pPr lvl="0" rtl="0"/>
            <a:r>
              <a:rPr lang="fr-FR" noProof="0"/>
              <a:t>Cliquer pour ajouter du texte</a:t>
            </a:r>
          </a:p>
        </p:txBody>
      </p:sp>
      <p:sp>
        <p:nvSpPr>
          <p:cNvPr id="9" name="Rectangle 8">
            <a:extLst>
              <a:ext uri="{FF2B5EF4-FFF2-40B4-BE49-F238E27FC236}">
                <a16:creationId xmlns:a16="http://schemas.microsoft.com/office/drawing/2014/main" id="{A6803CCC-79BF-4752-81AA-D68AB023A6B6}"/>
              </a:ext>
            </a:extLst>
          </p:cNvPr>
          <p:cNvSpPr/>
          <p:nvPr userDrawn="1"/>
        </p:nvSpPr>
        <p:spPr>
          <a:xfrm>
            <a:off x="6360072" y="3584028"/>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1" name="Connecteur droit 10">
            <a:extLst>
              <a:ext uri="{FF2B5EF4-FFF2-40B4-BE49-F238E27FC236}">
                <a16:creationId xmlns:a16="http://schemas.microsoft.com/office/drawing/2014/main" id="{6ECBC35A-FE4E-467A-A20D-9063B371CAAA}"/>
              </a:ext>
              <a:ext uri="{C183D7F6-B498-43B3-948B-1728B52AA6E4}">
                <adec:decorative xmlns:adec="http://schemas.microsoft.com/office/drawing/2017/decorative" val="1"/>
              </a:ext>
            </a:extLst>
          </p:cNvPr>
          <p:cNvCxnSpPr>
            <a:cxnSpLocks/>
          </p:cNvCxnSpPr>
          <p:nvPr userDrawn="1"/>
        </p:nvCxnSpPr>
        <p:spPr>
          <a:xfrm>
            <a:off x="2303095" y="0"/>
            <a:ext cx="0" cy="37047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re 11">
            <a:extLst>
              <a:ext uri="{FF2B5EF4-FFF2-40B4-BE49-F238E27FC236}">
                <a16:creationId xmlns:a16="http://schemas.microsoft.com/office/drawing/2014/main" id="{A4FC0018-1CBF-4BC0-BE79-B983651D8848}"/>
              </a:ext>
            </a:extLst>
          </p:cNvPr>
          <p:cNvSpPr>
            <a:spLocks noGrp="1"/>
          </p:cNvSpPr>
          <p:nvPr>
            <p:ph type="title"/>
          </p:nvPr>
        </p:nvSpPr>
        <p:spPr>
          <a:xfrm rot="16200000">
            <a:off x="1005213" y="4932422"/>
            <a:ext cx="2635209" cy="523708"/>
          </a:xfrm>
          <a:prstGeom prst="rect">
            <a:avLst/>
          </a:prstGeom>
        </p:spPr>
        <p:txBody>
          <a:bodyPr rtlCol="0" anchor="ctr"/>
          <a:lstStyle>
            <a:lvl1pPr algn="r">
              <a:defRPr lang="en-US" sz="2400" spc="100" baseline="0">
                <a:solidFill>
                  <a:schemeClr val="bg1"/>
                </a:solidFill>
                <a:ea typeface="+mn-ea"/>
                <a:cs typeface="+mn-cs"/>
              </a:defRPr>
            </a:lvl1pPr>
          </a:lstStyle>
          <a:p>
            <a:pPr marL="0" lvl="0" indent="0" algn="r" rtl="0">
              <a:lnSpc>
                <a:spcPct val="80000"/>
              </a:lnSpc>
              <a:spcBef>
                <a:spcPts val="0"/>
              </a:spcBef>
              <a:buFont typeface="Arial" panose="020B0604020202020204" pitchFamily="34" charset="0"/>
            </a:pPr>
            <a:r>
              <a:rPr lang="fr-FR" noProof="0"/>
              <a:t>Modifiez le style du titre</a:t>
            </a:r>
          </a:p>
        </p:txBody>
      </p:sp>
    </p:spTree>
    <p:extLst>
      <p:ext uri="{BB962C8B-B14F-4D97-AF65-F5344CB8AC3E}">
        <p14:creationId xmlns:p14="http://schemas.microsoft.com/office/powerpoint/2010/main" val="73914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réation de produits de qualité">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AADBBE-F1E3-480E-BE79-B55DEF9410EF}"/>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Espace réservé d’image 8">
            <a:extLst>
              <a:ext uri="{FF2B5EF4-FFF2-40B4-BE49-F238E27FC236}">
                <a16:creationId xmlns:a16="http://schemas.microsoft.com/office/drawing/2014/main" id="{A4C868C7-0B77-47B8-9C16-7F97AA9F0D4E}"/>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rtlCol="0">
            <a:noAutofit/>
          </a:bodyPr>
          <a:lstStyle>
            <a:lvl1pPr marL="0" indent="0" algn="ctr">
              <a:buNone/>
              <a:defRPr/>
            </a:lvl1pPr>
          </a:lstStyle>
          <a:p>
            <a:pPr rtl="0"/>
            <a:r>
              <a:rPr lang="fr-FR" noProof="0"/>
              <a:t>Cliquez pour ajouter une photo</a:t>
            </a:r>
          </a:p>
        </p:txBody>
      </p:sp>
      <p:sp>
        <p:nvSpPr>
          <p:cNvPr id="5" name="Espace réservé de la date 4">
            <a:extLst>
              <a:ext uri="{FF2B5EF4-FFF2-40B4-BE49-F238E27FC236}">
                <a16:creationId xmlns:a16="http://schemas.microsoft.com/office/drawing/2014/main" id="{6F4198D5-23F4-441A-AD0A-C6CD015E997C}"/>
              </a:ext>
            </a:extLst>
          </p:cNvPr>
          <p:cNvSpPr>
            <a:spLocks noGrp="1"/>
          </p:cNvSpPr>
          <p:nvPr>
            <p:ph type="dt" sz="half" idx="10"/>
          </p:nvPr>
        </p:nvSpPr>
        <p:spPr/>
        <p:txBody>
          <a:bodyPr rtlCol="0"/>
          <a:lstStyle>
            <a:lvl1pPr>
              <a:defRPr>
                <a:solidFill>
                  <a:schemeClr val="bg1"/>
                </a:solidFill>
              </a:defRPr>
            </a:lvl1pPr>
          </a:lstStyle>
          <a:p>
            <a:pPr rtl="0"/>
            <a:r>
              <a:rPr lang="fr-FR" noProof="0"/>
              <a:t>8/05/20XX</a:t>
            </a:r>
          </a:p>
        </p:txBody>
      </p:sp>
      <p:sp>
        <p:nvSpPr>
          <p:cNvPr id="16" name="Espace réservé du contenu 15">
            <a:extLst>
              <a:ext uri="{FF2B5EF4-FFF2-40B4-BE49-F238E27FC236}">
                <a16:creationId xmlns:a16="http://schemas.microsoft.com/office/drawing/2014/main" id="{8E5DAC80-95FC-4BA1-98B2-5631FB3B0198}"/>
              </a:ext>
            </a:extLst>
          </p:cNvPr>
          <p:cNvSpPr>
            <a:spLocks noGrp="1"/>
          </p:cNvSpPr>
          <p:nvPr>
            <p:ph sz="quarter" idx="15" hasCustomPrompt="1"/>
          </p:nvPr>
        </p:nvSpPr>
        <p:spPr>
          <a:xfrm>
            <a:off x="6337298" y="3200401"/>
            <a:ext cx="5257799" cy="1701800"/>
          </a:xfrm>
          <a:prstGeom prst="rect">
            <a:avLst/>
          </a:prstGeom>
        </p:spPr>
        <p:txBody>
          <a:bodyPr rtlCol="0"/>
          <a:lstStyle>
            <a:lvl1pPr marL="0" indent="0">
              <a:lnSpc>
                <a:spcPct val="100000"/>
              </a:lnSpc>
              <a:spcBef>
                <a:spcPts val="0"/>
              </a:spcBef>
              <a:spcAft>
                <a:spcPts val="1200"/>
              </a:spcAft>
              <a:buNone/>
              <a:defRPr sz="1400" spc="100" baseline="0">
                <a:solidFill>
                  <a:schemeClr val="bg1"/>
                </a:solidFill>
              </a:defRPr>
            </a:lvl1pPr>
          </a:lstStyle>
          <a:p>
            <a:pPr lvl="0" rtl="0"/>
            <a:r>
              <a:rPr lang="fr-FR" noProof="0"/>
              <a:t>Cliquer pour ajouter du texte</a:t>
            </a:r>
          </a:p>
        </p:txBody>
      </p:sp>
      <p:sp>
        <p:nvSpPr>
          <p:cNvPr id="12" name="Espace réservé du pied de page 4">
            <a:extLst>
              <a:ext uri="{FF2B5EF4-FFF2-40B4-BE49-F238E27FC236}">
                <a16:creationId xmlns:a16="http://schemas.microsoft.com/office/drawing/2014/main" id="{464448FE-96B4-43C5-8721-4FBF69ED48B7}"/>
              </a:ext>
            </a:extLst>
          </p:cNvPr>
          <p:cNvSpPr>
            <a:spLocks noGrp="1"/>
          </p:cNvSpPr>
          <p:nvPr>
            <p:ph type="ftr" sz="quarter" idx="11"/>
          </p:nvPr>
        </p:nvSpPr>
        <p:spPr>
          <a:xfrm>
            <a:off x="6519230" y="6356350"/>
            <a:ext cx="3152912" cy="365125"/>
          </a:xfrm>
        </p:spPr>
        <p:txBody>
          <a:bodyPr rtlCol="0"/>
          <a:lstStyle>
            <a:lvl1pPr algn="l">
              <a:defRPr>
                <a:solidFill>
                  <a:schemeClr val="accent6">
                    <a:lumMod val="75000"/>
                  </a:schemeClr>
                </a:solidFill>
              </a:defRPr>
            </a:lvl1pPr>
          </a:lstStyle>
          <a:p>
            <a:pPr rtl="0"/>
            <a:r>
              <a:rPr lang="fr-FR" noProof="0"/>
              <a:t>Présentation pour conférence</a:t>
            </a:r>
          </a:p>
        </p:txBody>
      </p:sp>
      <p:sp>
        <p:nvSpPr>
          <p:cNvPr id="13" name="Espace réservé du numéro de diapositive 5">
            <a:extLst>
              <a:ext uri="{FF2B5EF4-FFF2-40B4-BE49-F238E27FC236}">
                <a16:creationId xmlns:a16="http://schemas.microsoft.com/office/drawing/2014/main" id="{F8104834-0355-4576-A9E5-FF5B92B361FF}"/>
              </a:ext>
            </a:extLst>
          </p:cNvPr>
          <p:cNvSpPr>
            <a:spLocks noGrp="1"/>
          </p:cNvSpPr>
          <p:nvPr>
            <p:ph type="sldNum" sz="quarter" idx="12"/>
          </p:nvPr>
        </p:nvSpPr>
        <p:spPr>
          <a:xfrm>
            <a:off x="10510344" y="6356350"/>
            <a:ext cx="843455" cy="365125"/>
          </a:xfrm>
        </p:spPr>
        <p:txBody>
          <a:bodyPr rtlCol="0"/>
          <a:lstStyle>
            <a:lvl1pPr>
              <a:defRPr>
                <a:solidFill>
                  <a:schemeClr val="accent6">
                    <a:lumMod val="75000"/>
                  </a:schemeClr>
                </a:solidFill>
              </a:defRPr>
            </a:lvl1pPr>
          </a:lstStyle>
          <a:p>
            <a:pPr rtl="0"/>
            <a:fld id="{18D65601-5AE2-46FC-B138-694DDD2B510D}" type="slidenum">
              <a:rPr lang="fr-FR" noProof="0" smtClean="0"/>
              <a:pPr rtl="0"/>
              <a:t>‹N°›</a:t>
            </a:fld>
            <a:endParaRPr lang="fr-FR" noProof="0"/>
          </a:p>
        </p:txBody>
      </p:sp>
      <p:sp>
        <p:nvSpPr>
          <p:cNvPr id="2" name="Titre 1">
            <a:extLst>
              <a:ext uri="{FF2B5EF4-FFF2-40B4-BE49-F238E27FC236}">
                <a16:creationId xmlns:a16="http://schemas.microsoft.com/office/drawing/2014/main" id="{3AD2D377-D829-49CC-9253-683054B909F0}"/>
              </a:ext>
            </a:extLst>
          </p:cNvPr>
          <p:cNvSpPr>
            <a:spLocks noGrp="1"/>
          </p:cNvSpPr>
          <p:nvPr>
            <p:ph type="title"/>
          </p:nvPr>
        </p:nvSpPr>
        <p:spPr>
          <a:xfrm>
            <a:off x="6337298" y="2063075"/>
            <a:ext cx="5257799" cy="1268810"/>
          </a:xfrm>
          <a:prstGeom prst="rect">
            <a:avLst/>
          </a:prstGeom>
        </p:spPr>
        <p:txBody>
          <a:bodyPr rtlCol="0" anchor="ctr"/>
          <a:lstStyle>
            <a:lvl1pPr>
              <a:defRPr lang="en-US" sz="2400" spc="100" baseline="0">
                <a:solidFill>
                  <a:schemeClr val="bg1"/>
                </a:solidFill>
                <a:ea typeface="+mn-ea"/>
                <a:cs typeface="+mn-cs"/>
              </a:defRPr>
            </a:lvl1pPr>
          </a:lstStyle>
          <a:p>
            <a:pPr marL="0" lvl="0" indent="0" rtl="0">
              <a:lnSpc>
                <a:spcPct val="125000"/>
              </a:lnSpc>
              <a:spcBef>
                <a:spcPts val="0"/>
              </a:spcBef>
              <a:buFont typeface="Arial" panose="020B0604020202020204" pitchFamily="34" charset="0"/>
            </a:pPr>
            <a:r>
              <a:rPr lang="fr-FR" noProof="0"/>
              <a:t>Modifiez le style du titre</a:t>
            </a:r>
          </a:p>
        </p:txBody>
      </p:sp>
    </p:spTree>
    <p:extLst>
      <p:ext uri="{BB962C8B-B14F-4D97-AF65-F5344CB8AC3E}">
        <p14:creationId xmlns:p14="http://schemas.microsoft.com/office/powerpoint/2010/main" val="922318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rincipaux points à reteni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Espace réservé d’image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rtlCol="0"/>
          <a:lstStyle>
            <a:lvl1pPr marL="0" indent="0" algn="ctr">
              <a:buNone/>
              <a:defRPr/>
            </a:lvl1pPr>
          </a:lstStyle>
          <a:p>
            <a:pPr rtl="0"/>
            <a:r>
              <a:rPr lang="fr-FR" noProof="0"/>
              <a:t>Cliquez pour ajouter une photo</a:t>
            </a:r>
          </a:p>
        </p:txBody>
      </p:sp>
      <p:sp>
        <p:nvSpPr>
          <p:cNvPr id="4" name="Espace réservé de la date 3">
            <a:extLst>
              <a:ext uri="{FF2B5EF4-FFF2-40B4-BE49-F238E27FC236}">
                <a16:creationId xmlns:a16="http://schemas.microsoft.com/office/drawing/2014/main" id="{F70415A3-6E46-4BC3-B867-3A6A61D0F55F}"/>
              </a:ext>
            </a:extLst>
          </p:cNvPr>
          <p:cNvSpPr>
            <a:spLocks noGrp="1"/>
          </p:cNvSpPr>
          <p:nvPr>
            <p:ph type="dt" sz="half" idx="10"/>
          </p:nvPr>
        </p:nvSpPr>
        <p:spPr/>
        <p:txBody>
          <a:bodyPr rtlCol="0"/>
          <a:lstStyle>
            <a:lvl1pPr>
              <a:defRPr>
                <a:solidFill>
                  <a:schemeClr val="bg1"/>
                </a:solidFill>
              </a:defRPr>
            </a:lvl1pPr>
          </a:lstStyle>
          <a:p>
            <a:pPr rtl="0"/>
            <a:r>
              <a:rPr lang="fr-FR" noProof="0"/>
              <a:t>8/05/20XX</a:t>
            </a:r>
          </a:p>
        </p:txBody>
      </p:sp>
      <p:sp>
        <p:nvSpPr>
          <p:cNvPr id="9" name="Espace réservé du contenu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rtlCol="0"/>
          <a:lstStyle>
            <a:lvl1pPr marL="0" indent="0">
              <a:lnSpc>
                <a:spcPct val="150000"/>
              </a:lnSpc>
              <a:spcBef>
                <a:spcPts val="0"/>
              </a:spcBef>
              <a:spcAft>
                <a:spcPts val="1200"/>
              </a:spcAft>
              <a:buNone/>
              <a:defRPr sz="1400" spc="100" baseline="0">
                <a:solidFill>
                  <a:schemeClr val="accent1"/>
                </a:solidFill>
              </a:defRPr>
            </a:lvl1pPr>
          </a:lstStyle>
          <a:p>
            <a:pPr lvl="0" rtl="0"/>
            <a:r>
              <a:rPr lang="fr-FR" noProof="0"/>
              <a:t>Cliquer pour ajouter du texte</a:t>
            </a:r>
          </a:p>
        </p:txBody>
      </p:sp>
      <p:sp>
        <p:nvSpPr>
          <p:cNvPr id="10" name="Espace réservé du pied de page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p:spPr>
        <p:txBody>
          <a:bodyPr rtlCol="0"/>
          <a:lstStyle>
            <a:lvl1pPr algn="l">
              <a:defRPr>
                <a:solidFill>
                  <a:schemeClr val="accent6">
                    <a:lumMod val="75000"/>
                  </a:schemeClr>
                </a:solidFill>
              </a:defRPr>
            </a:lvl1pPr>
          </a:lstStyle>
          <a:p>
            <a:pPr rtl="0"/>
            <a:r>
              <a:rPr lang="fr-FR" noProof="0"/>
              <a:t>Présentation pour conférence</a:t>
            </a:r>
          </a:p>
        </p:txBody>
      </p:sp>
      <p:sp>
        <p:nvSpPr>
          <p:cNvPr id="11" name="Espace réservé du numéro de diapositive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p:spPr>
        <p:txBody>
          <a:bodyPr rtlCol="0"/>
          <a:lstStyle>
            <a:lvl1pPr>
              <a:defRPr>
                <a:solidFill>
                  <a:schemeClr val="accent6">
                    <a:lumMod val="75000"/>
                  </a:schemeClr>
                </a:solidFill>
              </a:defRPr>
            </a:lvl1pPr>
          </a:lstStyle>
          <a:p>
            <a:pPr rtl="0"/>
            <a:fld id="{18D65601-5AE2-46FC-B138-694DDD2B510D}" type="slidenum">
              <a:rPr lang="fr-FR" noProof="0" smtClean="0"/>
              <a:pPr rtl="0"/>
              <a:t>‹N°›</a:t>
            </a:fld>
            <a:endParaRPr lang="fr-FR" noProof="0"/>
          </a:p>
        </p:txBody>
      </p:sp>
      <p:cxnSp>
        <p:nvCxnSpPr>
          <p:cNvPr id="12" name="Connecteur droit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rtlCol="0" anchor="ctr"/>
          <a:lstStyle>
            <a:lvl1pPr>
              <a:lnSpc>
                <a:spcPct val="125000"/>
              </a:lnSpc>
              <a:defRPr lang="en-US" sz="2400" spc="100" baseline="0">
                <a:solidFill>
                  <a:schemeClr val="accent1"/>
                </a:solidFill>
                <a:ea typeface="+mn-ea"/>
                <a:cs typeface="+mn-cs"/>
              </a:defRPr>
            </a:lvl1pPr>
          </a:lstStyle>
          <a:p>
            <a:pPr marL="0" lvl="0" indent="0" rtl="0">
              <a:lnSpc>
                <a:spcPct val="125000"/>
              </a:lnSpc>
              <a:spcBef>
                <a:spcPts val="0"/>
              </a:spcBef>
              <a:buFont typeface="Arial" panose="020B0604020202020204" pitchFamily="34" charset="0"/>
            </a:pPr>
            <a:r>
              <a:rPr lang="fr-FR" noProof="0"/>
              <a:t>Modifiez le style du titre</a:t>
            </a:r>
          </a:p>
        </p:txBody>
      </p:sp>
    </p:spTree>
    <p:extLst>
      <p:ext uri="{BB962C8B-B14F-4D97-AF65-F5344CB8AC3E}">
        <p14:creationId xmlns:p14="http://schemas.microsoft.com/office/powerpoint/2010/main" val="1238620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seils pour les entreprises">
    <p:spTree>
      <p:nvGrpSpPr>
        <p:cNvPr id="1" name=""/>
        <p:cNvGrpSpPr/>
        <p:nvPr/>
      </p:nvGrpSpPr>
      <p:grpSpPr>
        <a:xfrm>
          <a:off x="0" y="0"/>
          <a:ext cx="0" cy="0"/>
          <a:chOff x="0" y="0"/>
          <a:chExt cx="0" cy="0"/>
        </a:xfrm>
      </p:grpSpPr>
      <p:sp>
        <p:nvSpPr>
          <p:cNvPr id="7" name="Espace réservé d’image 10">
            <a:extLst>
              <a:ext uri="{FF2B5EF4-FFF2-40B4-BE49-F238E27FC236}">
                <a16:creationId xmlns:a16="http://schemas.microsoft.com/office/drawing/2014/main" id="{60ED5431-1075-4889-87EB-D79FFE50960B}"/>
              </a:ext>
            </a:extLst>
          </p:cNvPr>
          <p:cNvSpPr>
            <a:spLocks noGrp="1"/>
          </p:cNvSpPr>
          <p:nvPr>
            <p:ph type="pic" sz="quarter" idx="13" hasCustomPrompt="1"/>
          </p:nvPr>
        </p:nvSpPr>
        <p:spPr>
          <a:xfrm>
            <a:off x="0" y="2804630"/>
            <a:ext cx="12192000" cy="4062247"/>
          </a:xfrm>
          <a:prstGeom prst="rect">
            <a:avLst/>
          </a:prstGeom>
        </p:spPr>
        <p:txBody>
          <a:bodyPr rtlCol="0"/>
          <a:lstStyle>
            <a:lvl1pPr marL="0" indent="0" algn="ctr">
              <a:buNone/>
              <a:defRPr/>
            </a:lvl1pPr>
          </a:lstStyle>
          <a:p>
            <a:pPr rtl="0"/>
            <a:r>
              <a:rPr lang="fr-FR" noProof="0"/>
              <a:t>Cliquez pour ajouter une photo</a:t>
            </a:r>
          </a:p>
        </p:txBody>
      </p:sp>
      <p:sp>
        <p:nvSpPr>
          <p:cNvPr id="4" name="Espace réservé de la date 3">
            <a:extLst>
              <a:ext uri="{FF2B5EF4-FFF2-40B4-BE49-F238E27FC236}">
                <a16:creationId xmlns:a16="http://schemas.microsoft.com/office/drawing/2014/main" id="{F70415A3-6E46-4BC3-B867-3A6A61D0F55F}"/>
              </a:ext>
            </a:extLst>
          </p:cNvPr>
          <p:cNvSpPr>
            <a:spLocks noGrp="1"/>
          </p:cNvSpPr>
          <p:nvPr>
            <p:ph type="dt" sz="half" idx="10"/>
          </p:nvPr>
        </p:nvSpPr>
        <p:spPr/>
        <p:txBody>
          <a:bodyPr rtlCol="0"/>
          <a:lstStyle>
            <a:lvl1pPr>
              <a:defRPr>
                <a:solidFill>
                  <a:schemeClr val="accent1"/>
                </a:solidFill>
              </a:defRPr>
            </a:lvl1pPr>
          </a:lstStyle>
          <a:p>
            <a:pPr rtl="0"/>
            <a:r>
              <a:rPr lang="fr-FR" noProof="0"/>
              <a:t>8/05/20XX</a:t>
            </a:r>
          </a:p>
        </p:txBody>
      </p:sp>
      <p:sp>
        <p:nvSpPr>
          <p:cNvPr id="5" name="Espace réservé du pied de page 4">
            <a:extLst>
              <a:ext uri="{FF2B5EF4-FFF2-40B4-BE49-F238E27FC236}">
                <a16:creationId xmlns:a16="http://schemas.microsoft.com/office/drawing/2014/main" id="{CC1ADF53-2713-40AC-9CC8-AA83770C91C4}"/>
              </a:ext>
            </a:extLst>
          </p:cNvPr>
          <p:cNvSpPr>
            <a:spLocks noGrp="1"/>
          </p:cNvSpPr>
          <p:nvPr>
            <p:ph type="ftr" sz="quarter" idx="11"/>
          </p:nvPr>
        </p:nvSpPr>
        <p:spPr/>
        <p:txBody>
          <a:bodyPr rtlCol="0"/>
          <a:lstStyle>
            <a:lvl1pPr>
              <a:defRPr>
                <a:solidFill>
                  <a:schemeClr val="accent1"/>
                </a:solidFill>
              </a:defRPr>
            </a:lvl1pPr>
          </a:lstStyle>
          <a:p>
            <a:pPr rtl="0"/>
            <a:r>
              <a:rPr lang="fr-FR" noProof="0"/>
              <a:t>Présentation pour conférence</a:t>
            </a:r>
          </a:p>
        </p:txBody>
      </p:sp>
      <p:sp>
        <p:nvSpPr>
          <p:cNvPr id="6" name="Espace réservé du numéro de diapositive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rtlCol="0"/>
          <a:lstStyle>
            <a:lvl1pPr>
              <a:defRPr>
                <a:solidFill>
                  <a:schemeClr val="bg1"/>
                </a:solidFill>
              </a:defRPr>
            </a:lvl1pPr>
          </a:lstStyle>
          <a:p>
            <a:pPr rtl="0"/>
            <a:fld id="{18D65601-5AE2-46FC-B138-694DDD2B510D}" type="slidenum">
              <a:rPr lang="fr-FR" noProof="0" smtClean="0"/>
              <a:pPr rtl="0"/>
              <a:t>‹N°›</a:t>
            </a:fld>
            <a:endParaRPr lang="fr-FR" noProof="0"/>
          </a:p>
        </p:txBody>
      </p:sp>
      <p:sp>
        <p:nvSpPr>
          <p:cNvPr id="10" name="Espace réservé du contenu 15">
            <a:extLst>
              <a:ext uri="{FF2B5EF4-FFF2-40B4-BE49-F238E27FC236}">
                <a16:creationId xmlns:a16="http://schemas.microsoft.com/office/drawing/2014/main" id="{E7CC669C-5E68-40A8-8F59-E044A32F4B3F}"/>
              </a:ext>
            </a:extLst>
          </p:cNvPr>
          <p:cNvSpPr>
            <a:spLocks noGrp="1"/>
          </p:cNvSpPr>
          <p:nvPr>
            <p:ph sz="quarter" idx="15" hasCustomPrompt="1"/>
          </p:nvPr>
        </p:nvSpPr>
        <p:spPr>
          <a:xfrm>
            <a:off x="5109845" y="999340"/>
            <a:ext cx="5578870" cy="1408770"/>
          </a:xfrm>
          <a:prstGeom prst="rect">
            <a:avLst/>
          </a:prstGeom>
        </p:spPr>
        <p:txBody>
          <a:bodyPr rtlCol="0" anchor="ctr"/>
          <a:lstStyle>
            <a:lvl1pPr marL="0" indent="0">
              <a:lnSpc>
                <a:spcPct val="150000"/>
              </a:lnSpc>
              <a:spcBef>
                <a:spcPts val="0"/>
              </a:spcBef>
              <a:spcAft>
                <a:spcPts val="0"/>
              </a:spcAft>
              <a:buNone/>
              <a:defRPr sz="1400" spc="100" baseline="0"/>
            </a:lvl1pPr>
          </a:lstStyle>
          <a:p>
            <a:pPr lvl="0" rtl="0"/>
            <a:r>
              <a:rPr lang="fr-FR" noProof="0"/>
              <a:t>Cliquer pour ajouter du texte</a:t>
            </a:r>
          </a:p>
        </p:txBody>
      </p:sp>
      <p:cxnSp>
        <p:nvCxnSpPr>
          <p:cNvPr id="8" name="Connecteur droit 7">
            <a:extLst>
              <a:ext uri="{FF2B5EF4-FFF2-40B4-BE49-F238E27FC236}">
                <a16:creationId xmlns:a16="http://schemas.microsoft.com/office/drawing/2014/main" id="{93EEC13B-7926-4108-B0C5-F3A2A5AE6991}"/>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C546480-8B8D-4EF8-8C6A-DFFAC2755AC3}"/>
              </a:ext>
            </a:extLst>
          </p:cNvPr>
          <p:cNvSpPr>
            <a:spLocks noGrp="1"/>
          </p:cNvSpPr>
          <p:nvPr>
            <p:ph type="title"/>
          </p:nvPr>
        </p:nvSpPr>
        <p:spPr>
          <a:xfrm>
            <a:off x="1871559" y="1352736"/>
            <a:ext cx="3037792" cy="657883"/>
          </a:xfrm>
          <a:prstGeom prst="rect">
            <a:avLst/>
          </a:prstGeom>
        </p:spPr>
        <p:txBody>
          <a:bodyPr rtlCol="0" anchor="ctr"/>
          <a:lstStyle>
            <a:lvl1pPr algn="l">
              <a:lnSpc>
                <a:spcPct val="100000"/>
              </a:lnSpc>
              <a:defRPr lang="en-US" sz="2400" spc="100" baseline="0">
                <a:solidFill>
                  <a:schemeClr val="accent1"/>
                </a:solidFill>
                <a:ea typeface="+mn-ea"/>
                <a:cs typeface="+mn-cs"/>
              </a:defRPr>
            </a:lvl1pPr>
          </a:lstStyle>
          <a:p>
            <a:pPr marL="0" lvl="0" indent="0" rtl="0">
              <a:lnSpc>
                <a:spcPct val="80000"/>
              </a:lnSpc>
              <a:spcBef>
                <a:spcPts val="0"/>
              </a:spcBef>
              <a:buFont typeface="Arial" panose="020B0604020202020204" pitchFamily="34" charset="0"/>
            </a:pPr>
            <a:r>
              <a:rPr lang="fr-FR" noProof="0"/>
              <a:t>Modifiez le style du titre</a:t>
            </a:r>
          </a:p>
        </p:txBody>
      </p:sp>
    </p:spTree>
    <p:extLst>
      <p:ext uri="{BB962C8B-B14F-4D97-AF65-F5344CB8AC3E}">
        <p14:creationId xmlns:p14="http://schemas.microsoft.com/office/powerpoint/2010/main" val="205891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FR" noProof="0"/>
              <a:t>8/05/20XX</a:t>
            </a:r>
          </a:p>
        </p:txBody>
      </p:sp>
      <p:sp>
        <p:nvSpPr>
          <p:cNvPr id="5" name="Footer Placeholder 4"/>
          <p:cNvSpPr>
            <a:spLocks noGrp="1"/>
          </p:cNvSpPr>
          <p:nvPr>
            <p:ph type="ftr" sz="quarter" idx="11"/>
          </p:nvPr>
        </p:nvSpPr>
        <p:spPr/>
        <p:txBody>
          <a:bodyPr/>
          <a:lstStyle/>
          <a:p>
            <a:pPr rtl="0"/>
            <a:r>
              <a:rPr lang="fr-FR" noProof="0"/>
              <a:t>Présentation pour conférence</a:t>
            </a:r>
          </a:p>
        </p:txBody>
      </p:sp>
      <p:sp>
        <p:nvSpPr>
          <p:cNvPr id="6" name="Slide Number Placeholder 5"/>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28818967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r>
              <a:rPr lang="fr-FR" noProof="0"/>
              <a:t>8/05/20XX</a:t>
            </a:r>
          </a:p>
        </p:txBody>
      </p:sp>
      <p:sp>
        <p:nvSpPr>
          <p:cNvPr id="6" name="Footer Placeholder 5"/>
          <p:cNvSpPr>
            <a:spLocks noGrp="1"/>
          </p:cNvSpPr>
          <p:nvPr>
            <p:ph type="ftr" sz="quarter" idx="11"/>
          </p:nvPr>
        </p:nvSpPr>
        <p:spPr/>
        <p:txBody>
          <a:bodyPr/>
          <a:lstStyle/>
          <a:p>
            <a:pPr rtl="0"/>
            <a:r>
              <a:rPr lang="fr-FR" noProof="0"/>
              <a:t>Présentation pour conférence</a:t>
            </a:r>
          </a:p>
        </p:txBody>
      </p:sp>
      <p:sp>
        <p:nvSpPr>
          <p:cNvPr id="7" name="Slide Number Placeholder 6"/>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268678326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r>
              <a:rPr lang="fr-FR" noProof="0"/>
              <a:t>8/05/20XX</a:t>
            </a:r>
          </a:p>
        </p:txBody>
      </p:sp>
      <p:sp>
        <p:nvSpPr>
          <p:cNvPr id="8" name="Footer Placeholder 7"/>
          <p:cNvSpPr>
            <a:spLocks noGrp="1"/>
          </p:cNvSpPr>
          <p:nvPr>
            <p:ph type="ftr" sz="quarter" idx="11"/>
          </p:nvPr>
        </p:nvSpPr>
        <p:spPr/>
        <p:txBody>
          <a:bodyPr/>
          <a:lstStyle/>
          <a:p>
            <a:pPr rtl="0"/>
            <a:r>
              <a:rPr lang="fr-FR" noProof="0"/>
              <a:t>Présentation pour conférence</a:t>
            </a:r>
          </a:p>
        </p:txBody>
      </p:sp>
      <p:sp>
        <p:nvSpPr>
          <p:cNvPr id="9" name="Slide Number Placeholder 8"/>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76783412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r>
              <a:rPr lang="fr-FR" noProof="0"/>
              <a:t>8/05/20XX</a:t>
            </a:r>
          </a:p>
        </p:txBody>
      </p:sp>
      <p:sp>
        <p:nvSpPr>
          <p:cNvPr id="4" name="Footer Placeholder 3"/>
          <p:cNvSpPr>
            <a:spLocks noGrp="1"/>
          </p:cNvSpPr>
          <p:nvPr>
            <p:ph type="ftr" sz="quarter" idx="11"/>
          </p:nvPr>
        </p:nvSpPr>
        <p:spPr/>
        <p:txBody>
          <a:bodyPr/>
          <a:lstStyle/>
          <a:p>
            <a:pPr rtl="0"/>
            <a:r>
              <a:rPr lang="fr-FR" noProof="0"/>
              <a:t>Présentation pour conférence</a:t>
            </a:r>
          </a:p>
        </p:txBody>
      </p:sp>
      <p:sp>
        <p:nvSpPr>
          <p:cNvPr id="5" name="Slide Number Placeholder 4"/>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314232698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fr-FR" noProof="0"/>
              <a:t>8/05/20XX</a:t>
            </a:r>
          </a:p>
        </p:txBody>
      </p:sp>
      <p:sp>
        <p:nvSpPr>
          <p:cNvPr id="3" name="Footer Placeholder 2"/>
          <p:cNvSpPr>
            <a:spLocks noGrp="1"/>
          </p:cNvSpPr>
          <p:nvPr>
            <p:ph type="ftr" sz="quarter" idx="11"/>
          </p:nvPr>
        </p:nvSpPr>
        <p:spPr/>
        <p:txBody>
          <a:bodyPr/>
          <a:lstStyle/>
          <a:p>
            <a:pPr rtl="0"/>
            <a:r>
              <a:rPr lang="fr-FR" noProof="0"/>
              <a:t>Présentation pour conférence</a:t>
            </a:r>
          </a:p>
        </p:txBody>
      </p:sp>
      <p:sp>
        <p:nvSpPr>
          <p:cNvPr id="4" name="Slide Number Placeholder 3"/>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33396358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r>
              <a:rPr lang="fr-FR" noProof="0"/>
              <a:t>8/05/20XX</a:t>
            </a:r>
          </a:p>
        </p:txBody>
      </p:sp>
      <p:sp>
        <p:nvSpPr>
          <p:cNvPr id="6" name="Footer Placeholder 5"/>
          <p:cNvSpPr>
            <a:spLocks noGrp="1"/>
          </p:cNvSpPr>
          <p:nvPr>
            <p:ph type="ftr" sz="quarter" idx="11"/>
          </p:nvPr>
        </p:nvSpPr>
        <p:spPr/>
        <p:txBody>
          <a:bodyPr/>
          <a:lstStyle/>
          <a:p>
            <a:pPr rtl="0"/>
            <a:r>
              <a:rPr lang="fr-FR" noProof="0"/>
              <a:t>Présentation pour conférence</a:t>
            </a:r>
          </a:p>
        </p:txBody>
      </p:sp>
      <p:sp>
        <p:nvSpPr>
          <p:cNvPr id="7" name="Slide Number Placeholder 6"/>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175021183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r>
              <a:rPr lang="fr-FR" noProof="0"/>
              <a:t>8/05/20XX</a:t>
            </a:r>
          </a:p>
        </p:txBody>
      </p:sp>
      <p:sp>
        <p:nvSpPr>
          <p:cNvPr id="6" name="Footer Placeholder 5"/>
          <p:cNvSpPr>
            <a:spLocks noGrp="1"/>
          </p:cNvSpPr>
          <p:nvPr>
            <p:ph type="ftr" sz="quarter" idx="11"/>
          </p:nvPr>
        </p:nvSpPr>
        <p:spPr/>
        <p:txBody>
          <a:bodyPr/>
          <a:lstStyle/>
          <a:p>
            <a:pPr rtl="0"/>
            <a:r>
              <a:rPr lang="fr-FR" noProof="0"/>
              <a:t>Présentation pour conférence</a:t>
            </a:r>
          </a:p>
        </p:txBody>
      </p:sp>
      <p:sp>
        <p:nvSpPr>
          <p:cNvPr id="7" name="Slide Number Placeholder 6"/>
          <p:cNvSpPr>
            <a:spLocks noGrp="1"/>
          </p:cNvSpPr>
          <p:nvPr>
            <p:ph type="sldNum" sz="quarter" idx="12"/>
          </p:nvPr>
        </p:nvSpPr>
        <p:spPr/>
        <p:txBody>
          <a:bodyPr/>
          <a:lstStyle/>
          <a:p>
            <a:pPr rtl="0"/>
            <a:fld id="{18D65601-5AE2-46FC-B138-694DDD2B510D}" type="slidenum">
              <a:rPr lang="fr-FR" noProof="0" smtClean="0"/>
              <a:pPr rtl="0"/>
              <a:t>‹N°›</a:t>
            </a:fld>
            <a:endParaRPr lang="fr-FR" noProof="0"/>
          </a:p>
        </p:txBody>
      </p:sp>
    </p:spTree>
    <p:extLst>
      <p:ext uri="{BB962C8B-B14F-4D97-AF65-F5344CB8AC3E}">
        <p14:creationId xmlns:p14="http://schemas.microsoft.com/office/powerpoint/2010/main" val="115378242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r>
              <a:rPr lang="fr-FR" noProof="0"/>
              <a:t>8/05/20XX</a:t>
            </a: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r>
              <a:rPr lang="fr-FR" noProof="0"/>
              <a:t>Présentation pour conférence</a:t>
            </a: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18D65601-5AE2-46FC-B138-694DDD2B510D}" type="slidenum">
              <a:rPr lang="fr-FR" noProof="0" smtClean="0"/>
              <a:pPr rtl="0"/>
              <a:t>‹N°›</a:t>
            </a:fld>
            <a:endParaRPr lang="fr-FR" noProof="0"/>
          </a:p>
        </p:txBody>
      </p:sp>
      <p:sp>
        <p:nvSpPr>
          <p:cNvPr id="13" name="Zone de texte 6">
            <a:extLst>
              <a:ext uri="{FF2B5EF4-FFF2-40B4-BE49-F238E27FC236}">
                <a16:creationId xmlns:a16="http://schemas.microsoft.com/office/drawing/2014/main" id="{D624D947-6FE8-48E5-896F-DE4C74A35719}"/>
              </a:ext>
            </a:extLst>
          </p:cNvPr>
          <p:cNvSpPr txBox="1"/>
          <p:nvPr userDrawn="1"/>
        </p:nvSpPr>
        <p:spPr>
          <a:xfrm>
            <a:off x="5637320" y="2974019"/>
            <a:ext cx="914400" cy="369332"/>
          </a:xfrm>
          <a:prstGeom prst="rect">
            <a:avLst/>
          </a:prstGeom>
          <a:noFill/>
        </p:spPr>
        <p:txBody>
          <a:bodyPr wrap="square" rtlCol="0">
            <a:spAutoFit/>
          </a:bodyPr>
          <a:lstStyle/>
          <a:p>
            <a:pPr rtl="0"/>
            <a:endParaRPr lang="fr-FR" noProof="0"/>
          </a:p>
        </p:txBody>
      </p:sp>
    </p:spTree>
    <p:extLst>
      <p:ext uri="{BB962C8B-B14F-4D97-AF65-F5344CB8AC3E}">
        <p14:creationId xmlns:p14="http://schemas.microsoft.com/office/powerpoint/2010/main" val="1690970375"/>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8" r:id="rId22"/>
    <p:sldLayoutId id="2147483690" r:id="rId23"/>
    <p:sldLayoutId id="2147483693" r:id="rId24"/>
    <p:sldLayoutId id="2147483694" r:id="rId25"/>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hyperlink" Target="https://fr.linkedin.com/learning/entreprendre-grace-au-business-model-canvas" TargetMode="External"/><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Espace réservé d’image 73" descr="Image de trois chaise contre le mur">
            <a:extLst>
              <a:ext uri="{FF2B5EF4-FFF2-40B4-BE49-F238E27FC236}">
                <a16:creationId xmlns:a16="http://schemas.microsoft.com/office/drawing/2014/main" id="{70E8AD59-4DDD-4E2E-A6CA-FF1DE5BD8A4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8" b="8"/>
          <a:stretch/>
        </p:blipFill>
        <p:spPr/>
      </p:pic>
      <p:sp>
        <p:nvSpPr>
          <p:cNvPr id="26" name="Espace réservé du texte 25">
            <a:extLst>
              <a:ext uri="{FF2B5EF4-FFF2-40B4-BE49-F238E27FC236}">
                <a16:creationId xmlns:a16="http://schemas.microsoft.com/office/drawing/2014/main" id="{C022D7CD-E026-4E29-BE4B-3FA7B1EB6A46}"/>
              </a:ext>
            </a:extLst>
          </p:cNvPr>
          <p:cNvSpPr>
            <a:spLocks noGrp="1"/>
          </p:cNvSpPr>
          <p:nvPr>
            <p:ph type="body" sz="quarter" idx="12"/>
          </p:nvPr>
        </p:nvSpPr>
        <p:spPr>
          <a:xfrm>
            <a:off x="6359337" y="5791178"/>
            <a:ext cx="2459114" cy="685430"/>
          </a:xfrm>
        </p:spPr>
        <p:txBody>
          <a:bodyPr rtlCol="0"/>
          <a:lstStyle/>
          <a:p>
            <a:pPr rtl="0"/>
            <a:r>
              <a:rPr lang="fr-FR" dirty="0">
                <a:solidFill>
                  <a:schemeClr val="accent5"/>
                </a:solidFill>
              </a:rPr>
              <a:t>Vicki-May Hamm</a:t>
            </a:r>
            <a:r>
              <a:rPr lang="fr-FR" dirty="0"/>
              <a:t>​​</a:t>
            </a:r>
          </a:p>
        </p:txBody>
      </p:sp>
      <p:sp>
        <p:nvSpPr>
          <p:cNvPr id="36" name="Espace réservé du texte 35">
            <a:extLst>
              <a:ext uri="{FF2B5EF4-FFF2-40B4-BE49-F238E27FC236}">
                <a16:creationId xmlns:a16="http://schemas.microsoft.com/office/drawing/2014/main" id="{AEEB6582-6001-4276-8F87-1470B6FA1488}"/>
              </a:ext>
            </a:extLst>
          </p:cNvPr>
          <p:cNvSpPr>
            <a:spLocks noGrp="1"/>
          </p:cNvSpPr>
          <p:nvPr>
            <p:ph type="body" sz="quarter" idx="13"/>
          </p:nvPr>
        </p:nvSpPr>
        <p:spPr/>
        <p:txBody>
          <a:bodyPr rtlCol="0"/>
          <a:lstStyle/>
          <a:p>
            <a:pPr rtl="0"/>
            <a:r>
              <a:rPr lang="fr-FR" dirty="0"/>
              <a:t>Automne 2023</a:t>
            </a:r>
          </a:p>
        </p:txBody>
      </p:sp>
      <p:sp>
        <p:nvSpPr>
          <p:cNvPr id="18" name="Titre 17">
            <a:extLst>
              <a:ext uri="{FF2B5EF4-FFF2-40B4-BE49-F238E27FC236}">
                <a16:creationId xmlns:a16="http://schemas.microsoft.com/office/drawing/2014/main" id="{F9B274D2-774F-4C24-A448-1EFB461A95EA}"/>
              </a:ext>
            </a:extLst>
          </p:cNvPr>
          <p:cNvSpPr>
            <a:spLocks noGrp="1"/>
          </p:cNvSpPr>
          <p:nvPr>
            <p:ph type="title"/>
          </p:nvPr>
        </p:nvSpPr>
        <p:spPr>
          <a:xfrm>
            <a:off x="995204" y="4965134"/>
            <a:ext cx="5100795" cy="1596004"/>
          </a:xfrm>
        </p:spPr>
        <p:txBody>
          <a:bodyPr rtlCol="0">
            <a:normAutofit/>
          </a:bodyPr>
          <a:lstStyle/>
          <a:p>
            <a:pPr rtl="0"/>
            <a:r>
              <a:rPr lang="fr-FR" dirty="0">
                <a:solidFill>
                  <a:schemeClr val="accent5"/>
                </a:solidFill>
              </a:rPr>
              <a:t>Master Class </a:t>
            </a:r>
          </a:p>
        </p:txBody>
      </p:sp>
    </p:spTree>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812B1988-DF3B-414E-BEB4-BDE3F33E67A9}"/>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Plan d’affaires et Modèle d’affaires</a:t>
            </a:r>
          </a:p>
        </p:txBody>
      </p:sp>
      <p:pic>
        <p:nvPicPr>
          <p:cNvPr id="150" name="Espace réservé d’image 149" descr="Deux personnes qui parlent devant une fenêtre et un ordinateur portable">
            <a:extLst>
              <a:ext uri="{FF2B5EF4-FFF2-40B4-BE49-F238E27FC236}">
                <a16:creationId xmlns:a16="http://schemas.microsoft.com/office/drawing/2014/main" id="{FB8FDEA3-5342-4AA3-BD01-617F25717CA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t="3" b="3"/>
          <a:stretch/>
        </p:blipFill>
        <p:spPr/>
      </p:pic>
      <p:sp>
        <p:nvSpPr>
          <p:cNvPr id="17" name="Espace réservé du contenu 16">
            <a:extLst>
              <a:ext uri="{FF2B5EF4-FFF2-40B4-BE49-F238E27FC236}">
                <a16:creationId xmlns:a16="http://schemas.microsoft.com/office/drawing/2014/main" id="{827F41A1-E0EA-41B4-89AC-89D0C6C9DF1A}"/>
              </a:ext>
            </a:extLst>
          </p:cNvPr>
          <p:cNvSpPr>
            <a:spLocks noGrp="1"/>
          </p:cNvSpPr>
          <p:nvPr>
            <p:ph sz="quarter" idx="15"/>
          </p:nvPr>
        </p:nvSpPr>
        <p:spPr>
          <a:xfrm>
            <a:off x="5109845" y="1075508"/>
            <a:ext cx="5293260" cy="1720243"/>
          </a:xfrm>
        </p:spPr>
        <p:txBody>
          <a:bodyPr rtlCol="0" anchor="ctr">
            <a:normAutofit/>
          </a:bodyPr>
          <a:lstStyle/>
          <a:p>
            <a:pPr rtl="0"/>
            <a:r>
              <a:rPr lang="fr-FR" dirty="0"/>
              <a:t>L’évolution des écoles de pensées !</a:t>
            </a:r>
          </a:p>
        </p:txBody>
      </p:sp>
      <p:sp>
        <p:nvSpPr>
          <p:cNvPr id="5" name="Espace réservé du numéro de diapositive 4">
            <a:extLst>
              <a:ext uri="{FF2B5EF4-FFF2-40B4-BE49-F238E27FC236}">
                <a16:creationId xmlns:a16="http://schemas.microsoft.com/office/drawing/2014/main" id="{7D6268C4-FA36-44D9-B49A-C2B51810F39C}"/>
              </a:ext>
            </a:extLst>
          </p:cNvPr>
          <p:cNvSpPr>
            <a:spLocks noGrp="1"/>
          </p:cNvSpPr>
          <p:nvPr>
            <p:ph type="sldNum" sz="quarter" idx="12"/>
          </p:nvPr>
        </p:nvSpPr>
        <p:spPr/>
        <p:txBody>
          <a:bodyPr rtlCol="0"/>
          <a:lstStyle/>
          <a:p>
            <a:pPr rtl="0"/>
            <a:fld id="{18D65601-5AE2-46FC-B138-694DDD2B510D}" type="slidenum">
              <a:rPr lang="fr-FR" smtClean="0"/>
              <a:pPr rtl="0"/>
              <a:t>10</a:t>
            </a:fld>
            <a:endParaRPr lang="fr-FR"/>
          </a:p>
        </p:txBody>
      </p:sp>
    </p:spTree>
    <p:extLst>
      <p:ext uri="{BB962C8B-B14F-4D97-AF65-F5344CB8AC3E}">
        <p14:creationId xmlns:p14="http://schemas.microsoft.com/office/powerpoint/2010/main" val="186197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D5F5660-F6B8-485C-94CC-0A886850689E}"/>
              </a:ext>
            </a:extLst>
          </p:cNvPr>
          <p:cNvSpPr>
            <a:spLocks noGrp="1"/>
          </p:cNvSpPr>
          <p:nvPr>
            <p:ph type="sldNum" sz="quarter" idx="12"/>
          </p:nvPr>
        </p:nvSpPr>
        <p:spPr>
          <a:xfrm>
            <a:off x="10469732" y="5791988"/>
            <a:ext cx="1142245" cy="669925"/>
          </a:xfrm>
        </p:spPr>
        <p:txBody>
          <a:bodyPr rtlCol="0"/>
          <a:lstStyle/>
          <a:p>
            <a:pPr rtl="0"/>
            <a:fld id="{18D65601-5AE2-46FC-B138-694DDD2B510D}" type="slidenum">
              <a:rPr lang="fr-FR" smtClean="0"/>
              <a:pPr rtl="0"/>
              <a:t>11</a:t>
            </a:fld>
            <a:endParaRPr lang="fr-FR"/>
          </a:p>
        </p:txBody>
      </p:sp>
      <p:sp>
        <p:nvSpPr>
          <p:cNvPr id="18" name="Espace réservé du contenu 17">
            <a:extLst>
              <a:ext uri="{FF2B5EF4-FFF2-40B4-BE49-F238E27FC236}">
                <a16:creationId xmlns:a16="http://schemas.microsoft.com/office/drawing/2014/main" id="{FA3B8B57-53E4-4533-98FE-DA8FC4A5684C}"/>
              </a:ext>
            </a:extLst>
          </p:cNvPr>
          <p:cNvSpPr>
            <a:spLocks noGrp="1"/>
          </p:cNvSpPr>
          <p:nvPr>
            <p:ph sz="quarter" idx="15"/>
          </p:nvPr>
        </p:nvSpPr>
        <p:spPr/>
        <p:txBody>
          <a:bodyPr rtlCol="0">
            <a:noAutofit/>
          </a:bodyPr>
          <a:lstStyle/>
          <a:p>
            <a:pPr rtl="0"/>
            <a:r>
              <a:rPr lang="fr-FR" b="1" u="sng" dirty="0">
                <a:latin typeface="+mj-lt"/>
              </a:rPr>
              <a:t>Plan d’affaires</a:t>
            </a:r>
          </a:p>
          <a:p>
            <a:pPr marL="285750" indent="-285750" rtl="0">
              <a:buFontTx/>
              <a:buChar char="-"/>
            </a:pPr>
            <a:r>
              <a:rPr lang="fr-CA" dirty="0">
                <a:solidFill>
                  <a:srgbClr val="002060"/>
                </a:solidFill>
                <a:latin typeface="+mj-lt"/>
              </a:rPr>
              <a:t>Document de présentation de votre projet d’affaires</a:t>
            </a:r>
          </a:p>
          <a:p>
            <a:pPr marL="285750" indent="-285750" rtl="0">
              <a:buFontTx/>
              <a:buChar char="-"/>
            </a:pPr>
            <a:r>
              <a:rPr lang="fr-FR" dirty="0">
                <a:solidFill>
                  <a:srgbClr val="002060"/>
                </a:solidFill>
                <a:latin typeface="+mj-lt"/>
              </a:rPr>
              <a:t>Planification des activités clés</a:t>
            </a:r>
          </a:p>
          <a:p>
            <a:pPr marL="285750" indent="-285750" rtl="0">
              <a:buFontTx/>
              <a:buChar char="-"/>
            </a:pPr>
            <a:r>
              <a:rPr lang="fr-FR" dirty="0">
                <a:solidFill>
                  <a:srgbClr val="002060"/>
                </a:solidFill>
                <a:latin typeface="+mj-lt"/>
              </a:rPr>
              <a:t>Outil de recherche de financement</a:t>
            </a:r>
          </a:p>
        </p:txBody>
      </p:sp>
      <p:sp>
        <p:nvSpPr>
          <p:cNvPr id="59" name="Espace réservé du contenu 58">
            <a:extLst>
              <a:ext uri="{FF2B5EF4-FFF2-40B4-BE49-F238E27FC236}">
                <a16:creationId xmlns:a16="http://schemas.microsoft.com/office/drawing/2014/main" id="{B9E9DD8A-3636-40F3-B90A-638534A1C5F7}"/>
              </a:ext>
            </a:extLst>
          </p:cNvPr>
          <p:cNvSpPr>
            <a:spLocks noGrp="1"/>
          </p:cNvSpPr>
          <p:nvPr>
            <p:ph sz="quarter" idx="16"/>
          </p:nvPr>
        </p:nvSpPr>
        <p:spPr>
          <a:xfrm>
            <a:off x="6498454" y="3905389"/>
            <a:ext cx="3971277" cy="1400506"/>
          </a:xfrm>
        </p:spPr>
        <p:txBody>
          <a:bodyPr rtlCol="0">
            <a:noAutofit/>
          </a:bodyPr>
          <a:lstStyle/>
          <a:p>
            <a:pPr rtl="0"/>
            <a:r>
              <a:rPr lang="fr-FR" b="1" u="sng" dirty="0">
                <a:latin typeface="+mj-lt"/>
              </a:rPr>
              <a:t>Modèle d’affaires</a:t>
            </a:r>
          </a:p>
          <a:p>
            <a:pPr rtl="0"/>
            <a:r>
              <a:rPr lang="fr-FR" dirty="0">
                <a:latin typeface="+mj-lt"/>
              </a:rPr>
              <a:t>Outil conceptuel</a:t>
            </a:r>
          </a:p>
          <a:p>
            <a:pPr rtl="0"/>
            <a:r>
              <a:rPr lang="fr-FR" dirty="0">
                <a:latin typeface="+mj-lt"/>
              </a:rPr>
              <a:t>Permet de structurer l’idée et de</a:t>
            </a:r>
          </a:p>
          <a:p>
            <a:pPr rtl="0"/>
            <a:r>
              <a:rPr lang="fr-FR" dirty="0">
                <a:latin typeface="+mj-lt"/>
              </a:rPr>
              <a:t>mieux comprendre les composantes Aide à transformer votre idée en projet d’affaires réaliste</a:t>
            </a:r>
          </a:p>
        </p:txBody>
      </p:sp>
      <p:sp>
        <p:nvSpPr>
          <p:cNvPr id="17" name="Espace réservé du texte 16">
            <a:extLst>
              <a:ext uri="{FF2B5EF4-FFF2-40B4-BE49-F238E27FC236}">
                <a16:creationId xmlns:a16="http://schemas.microsoft.com/office/drawing/2014/main" id="{0F1944A9-FD87-4ADB-BC13-44BB7AD0FDF4}"/>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Plan d’affaire vs modèle d’affaires</a:t>
            </a:r>
          </a:p>
        </p:txBody>
      </p:sp>
    </p:spTree>
    <p:extLst>
      <p:ext uri="{BB962C8B-B14F-4D97-AF65-F5344CB8AC3E}">
        <p14:creationId xmlns:p14="http://schemas.microsoft.com/office/powerpoint/2010/main" val="250714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5" name="Straight Connector 24">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26">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28">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30">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32">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Rectangle 34">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7FA5EEE-A6CD-C300-44F2-DF3D5641E38B}"/>
              </a:ext>
            </a:extLst>
          </p:cNvPr>
          <p:cNvSpPr>
            <a:spLocks noGrp="1"/>
          </p:cNvSpPr>
          <p:nvPr>
            <p:ph type="title"/>
          </p:nvPr>
        </p:nvSpPr>
        <p:spPr>
          <a:xfrm>
            <a:off x="7532710" y="628617"/>
            <a:ext cx="3971902" cy="3028983"/>
          </a:xfrm>
        </p:spPr>
        <p:txBody>
          <a:bodyPr vert="horz" lIns="91440" tIns="45720" rIns="91440" bIns="45720" rtlCol="0" anchor="b">
            <a:normAutofit/>
          </a:bodyPr>
          <a:lstStyle/>
          <a:p>
            <a:r>
              <a:rPr lang="en-US" sz="4800" dirty="0" err="1">
                <a:solidFill>
                  <a:srgbClr val="FFFFFF"/>
                </a:solidFill>
                <a:ea typeface="+mj-ea"/>
                <a:cs typeface="+mj-cs"/>
              </a:rPr>
              <a:t>Modèle</a:t>
            </a:r>
            <a:r>
              <a:rPr lang="en-US" sz="4800" dirty="0">
                <a:solidFill>
                  <a:srgbClr val="FFFFFF"/>
                </a:solidFill>
                <a:ea typeface="+mj-ea"/>
                <a:cs typeface="+mj-cs"/>
              </a:rPr>
              <a:t> </a:t>
            </a:r>
            <a:r>
              <a:rPr lang="en-US" sz="4800" dirty="0" err="1">
                <a:solidFill>
                  <a:srgbClr val="FFFFFF"/>
                </a:solidFill>
                <a:ea typeface="+mj-ea"/>
                <a:cs typeface="+mj-cs"/>
              </a:rPr>
              <a:t>d’affaires</a:t>
            </a:r>
            <a:endParaRPr lang="en-US" sz="4800" dirty="0">
              <a:solidFill>
                <a:srgbClr val="FFFFFF"/>
              </a:solidFill>
              <a:ea typeface="+mj-ea"/>
              <a:cs typeface="+mj-cs"/>
            </a:endParaRPr>
          </a:p>
        </p:txBody>
      </p:sp>
      <p:sp useBgFill="1">
        <p:nvSpPr>
          <p:cNvPr id="61"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pied de page 5">
            <a:extLst>
              <a:ext uri="{FF2B5EF4-FFF2-40B4-BE49-F238E27FC236}">
                <a16:creationId xmlns:a16="http://schemas.microsoft.com/office/drawing/2014/main" id="{F34924FE-B4AA-255A-7099-847A06A646CC}"/>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defTabSz="914400">
              <a:spcAft>
                <a:spcPts val="600"/>
              </a:spcAft>
            </a:pPr>
            <a:r>
              <a:rPr lang="en-US" b="0" i="0" kern="1200" noProof="0">
                <a:solidFill>
                  <a:srgbClr val="0A304A"/>
                </a:solidFill>
                <a:effectLst/>
                <a:latin typeface="+mn-lt"/>
                <a:ea typeface="+mn-ea"/>
                <a:cs typeface="+mn-cs"/>
              </a:rPr>
              <a:t>Présentation pour conférence</a:t>
            </a:r>
          </a:p>
        </p:txBody>
      </p:sp>
      <p:sp>
        <p:nvSpPr>
          <p:cNvPr id="5" name="Espace réservé de la date 4">
            <a:extLst>
              <a:ext uri="{FF2B5EF4-FFF2-40B4-BE49-F238E27FC236}">
                <a16:creationId xmlns:a16="http://schemas.microsoft.com/office/drawing/2014/main" id="{F880F511-4DDD-23EF-F216-2FF788725A13}"/>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defTabSz="914400">
              <a:spcAft>
                <a:spcPts val="600"/>
              </a:spcAft>
            </a:pPr>
            <a:r>
              <a:rPr lang="en-US" noProof="0">
                <a:solidFill>
                  <a:srgbClr val="0A304A"/>
                </a:solidFill>
              </a:rPr>
              <a:t>8/05/20XX</a:t>
            </a:r>
          </a:p>
        </p:txBody>
      </p:sp>
      <p:sp>
        <p:nvSpPr>
          <p:cNvPr id="7" name="Espace réservé du numéro de diapositive 6">
            <a:extLst>
              <a:ext uri="{FF2B5EF4-FFF2-40B4-BE49-F238E27FC236}">
                <a16:creationId xmlns:a16="http://schemas.microsoft.com/office/drawing/2014/main" id="{CC31334F-A9DA-91A8-E749-F0903E17F5CB}"/>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fld id="{18D65601-5AE2-46FC-B138-694DDD2B510D}" type="slidenum">
              <a:rPr lang="en-US" noProof="0">
                <a:solidFill>
                  <a:srgbClr val="0A304A"/>
                </a:solidFill>
              </a:rPr>
              <a:pPr defTabSz="914400">
                <a:spcAft>
                  <a:spcPts val="600"/>
                </a:spcAft>
              </a:pPr>
              <a:t>12</a:t>
            </a:fld>
            <a:endParaRPr lang="en-US" noProof="0">
              <a:solidFill>
                <a:srgbClr val="0A304A"/>
              </a:solidFill>
            </a:endParaRPr>
          </a:p>
        </p:txBody>
      </p:sp>
      <p:grpSp>
        <p:nvGrpSpPr>
          <p:cNvPr id="62" name="Group 38">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0" name="Straight Connector 39">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20" name="Tableau 19">
            <a:extLst>
              <a:ext uri="{FF2B5EF4-FFF2-40B4-BE49-F238E27FC236}">
                <a16:creationId xmlns:a16="http://schemas.microsoft.com/office/drawing/2014/main" id="{D539D8DC-60C4-B4B3-3686-FB702EFC72B2}"/>
              </a:ext>
            </a:extLst>
          </p:cNvPr>
          <p:cNvGraphicFramePr>
            <a:graphicFrameLocks noGrp="1"/>
          </p:cNvGraphicFramePr>
          <p:nvPr>
            <p:extLst>
              <p:ext uri="{D42A27DB-BD31-4B8C-83A1-F6EECF244321}">
                <p14:modId xmlns:p14="http://schemas.microsoft.com/office/powerpoint/2010/main" val="2318483477"/>
              </p:ext>
            </p:extLst>
          </p:nvPr>
        </p:nvGraphicFramePr>
        <p:xfrm>
          <a:off x="1326101" y="1097060"/>
          <a:ext cx="5000672" cy="4720826"/>
        </p:xfrm>
        <a:graphic>
          <a:graphicData uri="http://schemas.openxmlformats.org/drawingml/2006/table">
            <a:tbl>
              <a:tblPr/>
              <a:tblGrid>
                <a:gridCol w="906675">
                  <a:extLst>
                    <a:ext uri="{9D8B030D-6E8A-4147-A177-3AD203B41FA5}">
                      <a16:colId xmlns:a16="http://schemas.microsoft.com/office/drawing/2014/main" val="3278106117"/>
                    </a:ext>
                  </a:extLst>
                </a:gridCol>
                <a:gridCol w="893106">
                  <a:extLst>
                    <a:ext uri="{9D8B030D-6E8A-4147-A177-3AD203B41FA5}">
                      <a16:colId xmlns:a16="http://schemas.microsoft.com/office/drawing/2014/main" val="515185390"/>
                    </a:ext>
                  </a:extLst>
                </a:gridCol>
                <a:gridCol w="1176708">
                  <a:extLst>
                    <a:ext uri="{9D8B030D-6E8A-4147-A177-3AD203B41FA5}">
                      <a16:colId xmlns:a16="http://schemas.microsoft.com/office/drawing/2014/main" val="3725544208"/>
                    </a:ext>
                  </a:extLst>
                </a:gridCol>
                <a:gridCol w="947636">
                  <a:extLst>
                    <a:ext uri="{9D8B030D-6E8A-4147-A177-3AD203B41FA5}">
                      <a16:colId xmlns:a16="http://schemas.microsoft.com/office/drawing/2014/main" val="4046391233"/>
                    </a:ext>
                  </a:extLst>
                </a:gridCol>
                <a:gridCol w="1076547">
                  <a:extLst>
                    <a:ext uri="{9D8B030D-6E8A-4147-A177-3AD203B41FA5}">
                      <a16:colId xmlns:a16="http://schemas.microsoft.com/office/drawing/2014/main" val="3668760207"/>
                    </a:ext>
                  </a:extLst>
                </a:gridCol>
              </a:tblGrid>
              <a:tr h="133789">
                <a:tc>
                  <a:txBody>
                    <a:bodyPr/>
                    <a:lstStyle/>
                    <a:p>
                      <a:pPr algn="ctr" fontAlgn="b">
                        <a:spcBef>
                          <a:spcPts val="0"/>
                        </a:spcBef>
                        <a:spcAft>
                          <a:spcPts val="0"/>
                        </a:spcAft>
                      </a:pPr>
                      <a:r>
                        <a:rPr lang="fr-CA" sz="700" b="0" i="0" u="none" strike="noStrike">
                          <a:solidFill>
                            <a:srgbClr val="000000"/>
                          </a:solidFill>
                          <a:effectLst/>
                          <a:latin typeface="Calibri" panose="020F0502020204030204" pitchFamily="34" charset="0"/>
                        </a:rPr>
                        <a:t>Partenaires clés</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fr-CA" sz="700" b="0" i="0" u="none" strike="noStrike">
                          <a:solidFill>
                            <a:srgbClr val="000000"/>
                          </a:solidFill>
                          <a:effectLst/>
                          <a:latin typeface="Calibri" panose="020F0502020204030204" pitchFamily="34" charset="0"/>
                        </a:rPr>
                        <a:t>Activités clés</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fr-CA" sz="700" b="0" i="0" u="none" strike="noStrike">
                          <a:solidFill>
                            <a:srgbClr val="000000"/>
                          </a:solidFill>
                          <a:effectLst/>
                          <a:latin typeface="Calibri" panose="020F0502020204030204" pitchFamily="34" charset="0"/>
                        </a:rPr>
                        <a:t>Proposition de valeur</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fr-CA" sz="700" b="0" i="0" u="none" strike="noStrike">
                          <a:solidFill>
                            <a:srgbClr val="000000"/>
                          </a:solidFill>
                          <a:effectLst/>
                          <a:latin typeface="Calibri" panose="020F0502020204030204" pitchFamily="34" charset="0"/>
                        </a:rPr>
                        <a:t>Relations clients</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fr-CA" sz="700" b="0" i="0" u="none" strike="noStrike">
                          <a:solidFill>
                            <a:srgbClr val="000000"/>
                          </a:solidFill>
                          <a:effectLst/>
                          <a:latin typeface="Calibri" panose="020F0502020204030204" pitchFamily="34" charset="0"/>
                        </a:rPr>
                        <a:t>Segment de clients</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28666020"/>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68608991"/>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06146381"/>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80488841"/>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8092772"/>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6637154"/>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7724873"/>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0817885"/>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64116242"/>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fr-CA" sz="700" b="0" i="0" u="none" strike="noStrike">
                          <a:solidFill>
                            <a:srgbClr val="000000"/>
                          </a:solidFill>
                          <a:effectLst/>
                          <a:latin typeface="Calibri" panose="020F0502020204030204" pitchFamily="34" charset="0"/>
                        </a:rPr>
                        <a:t>Ressources clés</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fr-CA" sz="700" b="0" i="0" u="none" strike="noStrike">
                          <a:solidFill>
                            <a:srgbClr val="000000"/>
                          </a:solidFill>
                          <a:effectLst/>
                          <a:latin typeface="Calibri" panose="020F0502020204030204" pitchFamily="34" charset="0"/>
                        </a:rPr>
                        <a:t>Canaux</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9050816"/>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2894123"/>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6266811"/>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996006"/>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59738584"/>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0253021"/>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2992640"/>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95577184"/>
                  </a:ext>
                </a:extLst>
              </a:tr>
              <a:tr h="133789">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27907688"/>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3653051"/>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4639018"/>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2440074"/>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665641"/>
                  </a:ext>
                </a:extLst>
              </a:tr>
              <a:tr h="186727">
                <a:tc gridSpan="3">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Structure de coûts</a:t>
                      </a:r>
                      <a:endParaRPr lang="fr-CA" sz="1100" b="0" i="0" u="none" strike="noStrike">
                        <a:effectLst/>
                        <a:latin typeface="Arial" panose="020B0604020202020204" pitchFamily="34" charset="0"/>
                      </a:endParaRPr>
                    </a:p>
                  </a:txBody>
                  <a:tcPr marL="57750" marR="57750" marT="28875" marB="288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fr-CA"/>
                    </a:p>
                  </a:txBody>
                  <a:tcPr/>
                </a:tc>
                <a:tc hMerge="1">
                  <a:txBody>
                    <a:bodyPr/>
                    <a:lstStyle/>
                    <a:p>
                      <a:endParaRPr lang="fr-CA"/>
                    </a:p>
                  </a:txBody>
                  <a:tcPr/>
                </a:tc>
                <a:tc gridSpan="2">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Sources de revenus</a:t>
                      </a:r>
                      <a:endParaRPr lang="fr-CA" sz="1100" b="0" i="0" u="none" strike="noStrike">
                        <a:effectLst/>
                        <a:latin typeface="Arial" panose="020B0604020202020204" pitchFamily="34" charset="0"/>
                      </a:endParaRPr>
                    </a:p>
                  </a:txBody>
                  <a:tcPr marL="57750" marR="57750" marT="28875" marB="288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fr-CA"/>
                    </a:p>
                  </a:txBody>
                  <a:tcPr/>
                </a:tc>
                <a:extLst>
                  <a:ext uri="{0D108BD9-81ED-4DB2-BD59-A6C34878D82A}">
                    <a16:rowId xmlns:a16="http://schemas.microsoft.com/office/drawing/2014/main" val="4179030295"/>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50080836"/>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16412497"/>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10102559"/>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85799534"/>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16666357"/>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2683192"/>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61055763"/>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3273802"/>
                  </a:ext>
                </a:extLst>
              </a:tr>
              <a:tr h="133789">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a:noFill/>
                    </a:lnR>
                    <a:lnT>
                      <a:noFill/>
                    </a:lnT>
                    <a:lnB>
                      <a:noFill/>
                    </a:lnB>
                  </a:tcPr>
                </a:tc>
                <a:tc>
                  <a:txBody>
                    <a:bodyPr/>
                    <a:lstStyle/>
                    <a:p>
                      <a:pPr algn="l" fontAlgn="b">
                        <a:spcBef>
                          <a:spcPts val="0"/>
                        </a:spcBef>
                        <a:spcAft>
                          <a:spcPts val="0"/>
                        </a:spcAft>
                      </a:pP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fr-CA" sz="700" b="0" i="0" u="none" strike="noStrike">
                          <a:solidFill>
                            <a:srgbClr val="000000"/>
                          </a:solidFill>
                          <a:effectLst/>
                          <a:latin typeface="Calibri" panose="020F0502020204030204" pitchFamily="34" charset="0"/>
                        </a:rPr>
                        <a:t> </a:t>
                      </a:r>
                      <a:endParaRPr lang="fr-CA" sz="1100" b="0" i="0" u="none" strike="noStrike">
                        <a:effectLst/>
                        <a:latin typeface="Arial" panose="020B0604020202020204" pitchFamily="34" charset="0"/>
                      </a:endParaRPr>
                    </a:p>
                  </a:txBody>
                  <a:tcPr marL="4813" marR="4813" marT="48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4722143"/>
                  </a:ext>
                </a:extLst>
              </a:tr>
            </a:tbl>
          </a:graphicData>
        </a:graphic>
      </p:graphicFrame>
    </p:spTree>
    <p:extLst>
      <p:ext uri="{BB962C8B-B14F-4D97-AF65-F5344CB8AC3E}">
        <p14:creationId xmlns:p14="http://schemas.microsoft.com/office/powerpoint/2010/main" val="75162445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83137" y="1360309"/>
            <a:ext cx="8361694" cy="657882"/>
          </a:xfrm>
        </p:spPr>
        <p:txBody>
          <a:bodyPr>
            <a:normAutofit fontScale="90000"/>
          </a:bodyPr>
          <a:lstStyle/>
          <a:p>
            <a:r>
              <a:rPr lang="fr-CA" dirty="0"/>
              <a:t>Proposition de valeur (caractéristiques de votre produit ou service)</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1482570" y="2176339"/>
            <a:ext cx="9303799" cy="3727311"/>
          </a:xfrm>
        </p:spPr>
        <p:txBody>
          <a:bodyPr>
            <a:normAutofit lnSpcReduction="10000"/>
          </a:bodyPr>
          <a:lstStyle/>
          <a:p>
            <a:r>
              <a:rPr lang="fr-CA" sz="1800" dirty="0">
                <a:solidFill>
                  <a:schemeClr val="accent1">
                    <a:lumMod val="75000"/>
                  </a:schemeClr>
                </a:solidFill>
              </a:rPr>
              <a:t>C’est-à-dire : La combinaison de produits et de services qui crée de la valeur pour un segment de clientèle donné</a:t>
            </a:r>
          </a:p>
          <a:p>
            <a:pPr marL="285750" indent="-285750">
              <a:buFont typeface="Wingdings" panose="05000000000000000000" pitchFamily="2" charset="2"/>
              <a:buChar char="Ø"/>
            </a:pPr>
            <a:r>
              <a:rPr lang="fr-CA" sz="1800" dirty="0">
                <a:solidFill>
                  <a:schemeClr val="accent1">
                    <a:lumMod val="75000"/>
                  </a:schemeClr>
                </a:solidFill>
              </a:rPr>
              <a:t>Quelles sont les caractéristiques de votre produit ou de vos services ?</a:t>
            </a:r>
          </a:p>
          <a:p>
            <a:pPr marL="285750" indent="-285750">
              <a:buFont typeface="Wingdings" panose="05000000000000000000" pitchFamily="2" charset="2"/>
              <a:buChar char="Ø"/>
            </a:pPr>
            <a:r>
              <a:rPr lang="fr-CA" sz="1800" dirty="0">
                <a:solidFill>
                  <a:schemeClr val="accent1">
                    <a:lumMod val="75000"/>
                  </a:schemeClr>
                </a:solidFill>
              </a:rPr>
              <a:t>À quel besoins ou problèmes tentez-vous de répondre ?</a:t>
            </a:r>
          </a:p>
          <a:p>
            <a:pPr marL="285750" indent="-285750">
              <a:buFont typeface="Wingdings" panose="05000000000000000000" pitchFamily="2" charset="2"/>
              <a:buChar char="Ø"/>
            </a:pPr>
            <a:r>
              <a:rPr lang="fr-CA" sz="1800" dirty="0">
                <a:solidFill>
                  <a:schemeClr val="accent1">
                    <a:lumMod val="75000"/>
                  </a:schemeClr>
                </a:solidFill>
              </a:rPr>
              <a:t>Quelle est la valeur créée ? (en plus de répondre aux besoins, l’expérience client))</a:t>
            </a:r>
          </a:p>
          <a:p>
            <a:pPr marL="285750" indent="-285750">
              <a:buFont typeface="Wingdings" panose="05000000000000000000" pitchFamily="2" charset="2"/>
              <a:buChar char="Ø"/>
            </a:pPr>
            <a:r>
              <a:rPr lang="fr-CA" sz="1800" dirty="0">
                <a:solidFill>
                  <a:schemeClr val="accent1">
                    <a:lumMod val="75000"/>
                  </a:schemeClr>
                </a:solidFill>
              </a:rPr>
              <a:t>Quels sont les bénéfices de votre produit ou de vos service ?</a:t>
            </a:r>
          </a:p>
          <a:p>
            <a:pPr marL="285750" indent="-285750">
              <a:buFont typeface="Wingdings" panose="05000000000000000000" pitchFamily="2" charset="2"/>
              <a:buChar char="Ø"/>
            </a:pPr>
            <a:r>
              <a:rPr lang="fr-CA" sz="1800" dirty="0">
                <a:solidFill>
                  <a:schemeClr val="accent1">
                    <a:lumMod val="75000"/>
                  </a:schemeClr>
                </a:solidFill>
              </a:rPr>
              <a:t>Pourquoi les clients achèteraient de vous au lieu d’un concurrent ou de ne rien acheter du tout?</a:t>
            </a:r>
          </a:p>
          <a:p>
            <a:pPr marL="285750" indent="-285750">
              <a:buFont typeface="Wingdings" panose="05000000000000000000" pitchFamily="2" charset="2"/>
              <a:buChar char="Ø"/>
            </a:pPr>
            <a:endParaRPr lang="fr-CA" dirty="0">
              <a:solidFill>
                <a:schemeClr val="accent1"/>
              </a:solidFill>
            </a:endParaRP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13</a:t>
            </a:fld>
            <a:endParaRPr lang="fr-FR" noProof="0"/>
          </a:p>
        </p:txBody>
      </p:sp>
    </p:spTree>
    <p:extLst>
      <p:ext uri="{BB962C8B-B14F-4D97-AF65-F5344CB8AC3E}">
        <p14:creationId xmlns:p14="http://schemas.microsoft.com/office/powerpoint/2010/main" val="1209714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image 84" descr="Deux personnes debout face à une foule de personnes assises">
            <a:extLst>
              <a:ext uri="{FF2B5EF4-FFF2-40B4-BE49-F238E27FC236}">
                <a16:creationId xmlns:a16="http://schemas.microsoft.com/office/drawing/2014/main" id="{CC75E66F-ADBD-4E16-81F9-B56DB21933D3}"/>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l="8" r="8"/>
          <a:stretch/>
        </p:blipFill>
        <p:spPr/>
      </p:pic>
      <p:sp>
        <p:nvSpPr>
          <p:cNvPr id="13" name="Espace réservé du contenu 12">
            <a:extLst>
              <a:ext uri="{FF2B5EF4-FFF2-40B4-BE49-F238E27FC236}">
                <a16:creationId xmlns:a16="http://schemas.microsoft.com/office/drawing/2014/main" id="{206FACBD-B244-4420-BE24-AD9110F31EC4}"/>
              </a:ext>
            </a:extLst>
          </p:cNvPr>
          <p:cNvSpPr>
            <a:spLocks noGrp="1"/>
          </p:cNvSpPr>
          <p:nvPr>
            <p:ph sz="quarter" idx="16"/>
          </p:nvPr>
        </p:nvSpPr>
        <p:spPr>
          <a:xfrm>
            <a:off x="7101509" y="2902999"/>
            <a:ext cx="4759058" cy="3630966"/>
          </a:xfrm>
        </p:spPr>
        <p:txBody>
          <a:bodyPr rtlCol="0">
            <a:normAutofit fontScale="92500"/>
          </a:bodyPr>
          <a:lstStyle/>
          <a:p>
            <a:pPr rtl="0"/>
            <a:r>
              <a:rPr lang="fr-FR" dirty="0"/>
              <a:t>Service : tenue de livres pour les entrepreneurs </a:t>
            </a:r>
          </a:p>
          <a:p>
            <a:pPr rtl="0"/>
            <a:r>
              <a:rPr lang="fr-FR" dirty="0"/>
              <a:t>Besoins : pas le temps ou les compétences</a:t>
            </a:r>
          </a:p>
          <a:p>
            <a:pPr rtl="0"/>
            <a:r>
              <a:rPr lang="fr-FR" dirty="0"/>
              <a:t>Bénéfices : l’esprit tranquille, peut se concentrer sur d’autres tâches importantes dans l’entreprise</a:t>
            </a:r>
          </a:p>
          <a:p>
            <a:pPr rtl="0"/>
            <a:r>
              <a:rPr lang="fr-FR" dirty="0"/>
              <a:t>Caractéristiques : expérience, formation, flexibilité d’horaire, clés en main</a:t>
            </a:r>
          </a:p>
          <a:p>
            <a:pPr rtl="0"/>
            <a:r>
              <a:rPr lang="fr-FR" dirty="0"/>
              <a:t>Valeurs ajoutées : rapport TPS, TVQ, service de paies, reddition de comptes aux bailleurs de fonds, rapport d’impôts, etc. </a:t>
            </a:r>
          </a:p>
        </p:txBody>
      </p:sp>
      <p:sp>
        <p:nvSpPr>
          <p:cNvPr id="5" name="Espace réservé du numéro de diapositive 4">
            <a:extLst>
              <a:ext uri="{FF2B5EF4-FFF2-40B4-BE49-F238E27FC236}">
                <a16:creationId xmlns:a16="http://schemas.microsoft.com/office/drawing/2014/main" id="{5FB46AAD-28B2-40D4-8555-3F7B76758BAF}"/>
              </a:ext>
            </a:extLst>
          </p:cNvPr>
          <p:cNvSpPr>
            <a:spLocks noGrp="1"/>
          </p:cNvSpPr>
          <p:nvPr>
            <p:ph type="sldNum" sz="quarter" idx="12"/>
          </p:nvPr>
        </p:nvSpPr>
        <p:spPr/>
        <p:txBody>
          <a:bodyPr rtlCol="0"/>
          <a:lstStyle/>
          <a:p>
            <a:pPr rtl="0"/>
            <a:fld id="{18D65601-5AE2-46FC-B138-694DDD2B510D}" type="slidenum">
              <a:rPr lang="fr-FR" smtClean="0"/>
              <a:pPr rtl="0"/>
              <a:t>14</a:t>
            </a:fld>
            <a:endParaRPr lang="fr-FR" dirty="0"/>
          </a:p>
        </p:txBody>
      </p:sp>
      <p:sp>
        <p:nvSpPr>
          <p:cNvPr id="12" name="Espace réservé du texte 11">
            <a:extLst>
              <a:ext uri="{FF2B5EF4-FFF2-40B4-BE49-F238E27FC236}">
                <a16:creationId xmlns:a16="http://schemas.microsoft.com/office/drawing/2014/main" id="{9C78B530-904A-4FFB-B79F-DD0CA2B39D35}"/>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Exemple : service de comptabilité courante/tenue de livres</a:t>
            </a:r>
          </a:p>
        </p:txBody>
      </p:sp>
    </p:spTree>
    <p:extLst>
      <p:ext uri="{BB962C8B-B14F-4D97-AF65-F5344CB8AC3E}">
        <p14:creationId xmlns:p14="http://schemas.microsoft.com/office/powerpoint/2010/main" val="3199711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65381" y="1333676"/>
            <a:ext cx="7784646" cy="657882"/>
          </a:xfrm>
        </p:spPr>
        <p:txBody>
          <a:bodyPr>
            <a:normAutofit/>
          </a:bodyPr>
          <a:lstStyle/>
          <a:p>
            <a:r>
              <a:rPr lang="fr-CA" dirty="0"/>
              <a:t>Segments de marché (étude de marché)</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1482570" y="2176339"/>
            <a:ext cx="8880629" cy="3727311"/>
          </a:xfrm>
        </p:spPr>
        <p:txBody>
          <a:bodyPr>
            <a:normAutofit fontScale="85000" lnSpcReduction="10000"/>
          </a:bodyPr>
          <a:lstStyle/>
          <a:p>
            <a:r>
              <a:rPr lang="fr-CA" sz="1800" dirty="0">
                <a:solidFill>
                  <a:schemeClr val="accent1">
                    <a:lumMod val="75000"/>
                  </a:schemeClr>
                </a:solidFill>
              </a:rPr>
              <a:t>C’est-à-dire : Les différents groupes d’individus ou d’organisations qui représentent vos clients cibles</a:t>
            </a:r>
          </a:p>
          <a:p>
            <a:pPr marL="285750" indent="-285750">
              <a:buFont typeface="Wingdings" panose="05000000000000000000" pitchFamily="2" charset="2"/>
              <a:buChar char="Ø"/>
            </a:pPr>
            <a:r>
              <a:rPr lang="fr-CA" sz="1800" dirty="0">
                <a:solidFill>
                  <a:schemeClr val="accent1">
                    <a:lumMod val="75000"/>
                  </a:schemeClr>
                </a:solidFill>
              </a:rPr>
              <a:t>Connaissez-vous bien vos clients et êtes vous certains que votre produit ou service réponds à un besoin ou règle un problème pour eux (4 catégories de valeur : personnelle, sociale, émotionnelle et fonctionnelle) ?</a:t>
            </a:r>
          </a:p>
          <a:p>
            <a:pPr marL="285750" indent="-285750">
              <a:buFont typeface="Wingdings" panose="05000000000000000000" pitchFamily="2" charset="2"/>
              <a:buChar char="Ø"/>
            </a:pPr>
            <a:r>
              <a:rPr lang="fr-CA" sz="1800" dirty="0">
                <a:solidFill>
                  <a:schemeClr val="accent1">
                    <a:lumMod val="75000"/>
                  </a:schemeClr>
                </a:solidFill>
              </a:rPr>
              <a:t>Mettez-vous dans la peau de vos clients !</a:t>
            </a:r>
          </a:p>
          <a:p>
            <a:pPr marL="285750" indent="-285750">
              <a:buFont typeface="Wingdings" panose="05000000000000000000" pitchFamily="2" charset="2"/>
              <a:buChar char="Ø"/>
            </a:pPr>
            <a:r>
              <a:rPr lang="fr-CA" sz="1800" dirty="0">
                <a:solidFill>
                  <a:schemeClr val="accent1">
                    <a:lumMod val="75000"/>
                  </a:schemeClr>
                </a:solidFill>
              </a:rPr>
              <a:t>Définition de profil de vos clients cibles (âge, sexe, style de vie, revenus,…)?</a:t>
            </a:r>
          </a:p>
          <a:p>
            <a:pPr marL="285750" indent="-285750">
              <a:buFont typeface="Wingdings" panose="05000000000000000000" pitchFamily="2" charset="2"/>
              <a:buChar char="Ø"/>
            </a:pPr>
            <a:r>
              <a:rPr lang="fr-CA" sz="1800" dirty="0">
                <a:solidFill>
                  <a:schemeClr val="accent1">
                    <a:lumMod val="75000"/>
                  </a:schemeClr>
                </a:solidFill>
              </a:rPr>
              <a:t>Y a-t-il un « fit » entre votre proposition de valeur et les clients cibles? (pierre angulaire de tout modèle d’affaires)</a:t>
            </a:r>
          </a:p>
          <a:p>
            <a:r>
              <a:rPr lang="fr-CA" sz="1800" dirty="0">
                <a:solidFill>
                  <a:schemeClr val="accent1">
                    <a:lumMod val="75000"/>
                  </a:schemeClr>
                </a:solidFill>
              </a:rPr>
              <a:t>Note: à faire pour chaque produit ou service</a:t>
            </a: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15</a:t>
            </a:fld>
            <a:endParaRPr lang="fr-FR" noProof="0"/>
          </a:p>
        </p:txBody>
      </p:sp>
    </p:spTree>
    <p:extLst>
      <p:ext uri="{BB962C8B-B14F-4D97-AF65-F5344CB8AC3E}">
        <p14:creationId xmlns:p14="http://schemas.microsoft.com/office/powerpoint/2010/main" val="298870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image 84" descr="Deux personnes debout face à une foule de personnes assises">
            <a:extLst>
              <a:ext uri="{FF2B5EF4-FFF2-40B4-BE49-F238E27FC236}">
                <a16:creationId xmlns:a16="http://schemas.microsoft.com/office/drawing/2014/main" id="{CC75E66F-ADBD-4E16-81F9-B56DB21933D3}"/>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l="8" r="8"/>
          <a:stretch/>
        </p:blipFill>
        <p:spPr/>
      </p:pic>
      <p:sp>
        <p:nvSpPr>
          <p:cNvPr id="13" name="Espace réservé du contenu 12">
            <a:extLst>
              <a:ext uri="{FF2B5EF4-FFF2-40B4-BE49-F238E27FC236}">
                <a16:creationId xmlns:a16="http://schemas.microsoft.com/office/drawing/2014/main" id="{206FACBD-B244-4420-BE24-AD9110F31EC4}"/>
              </a:ext>
            </a:extLst>
          </p:cNvPr>
          <p:cNvSpPr>
            <a:spLocks noGrp="1"/>
          </p:cNvSpPr>
          <p:nvPr>
            <p:ph sz="quarter" idx="16"/>
          </p:nvPr>
        </p:nvSpPr>
        <p:spPr/>
        <p:txBody>
          <a:bodyPr rtlCol="0"/>
          <a:lstStyle/>
          <a:p>
            <a:pPr rtl="0"/>
            <a:endParaRPr lang="fr-FR" dirty="0"/>
          </a:p>
          <a:p>
            <a:pPr rtl="0"/>
            <a:r>
              <a:rPr lang="fr-FR" dirty="0"/>
              <a:t>Clients : personnes avec des assurances, classe moyenne et plus, personnes qui ne souhaitent pas toujours payer pour l’examen dentaire et les radiographies (juste besoin d’un nettoyage), dans un région donnée (Mascouche)</a:t>
            </a:r>
          </a:p>
          <a:p>
            <a:pPr rtl="0"/>
            <a:endParaRPr lang="fr-FR" dirty="0"/>
          </a:p>
        </p:txBody>
      </p:sp>
      <p:sp>
        <p:nvSpPr>
          <p:cNvPr id="5" name="Espace réservé du numéro de diapositive 4">
            <a:extLst>
              <a:ext uri="{FF2B5EF4-FFF2-40B4-BE49-F238E27FC236}">
                <a16:creationId xmlns:a16="http://schemas.microsoft.com/office/drawing/2014/main" id="{5FB46AAD-28B2-40D4-8555-3F7B76758BAF}"/>
              </a:ext>
            </a:extLst>
          </p:cNvPr>
          <p:cNvSpPr>
            <a:spLocks noGrp="1"/>
          </p:cNvSpPr>
          <p:nvPr>
            <p:ph type="sldNum" sz="quarter" idx="12"/>
          </p:nvPr>
        </p:nvSpPr>
        <p:spPr/>
        <p:txBody>
          <a:bodyPr rtlCol="0"/>
          <a:lstStyle/>
          <a:p>
            <a:pPr rtl="0"/>
            <a:fld id="{18D65601-5AE2-46FC-B138-694DDD2B510D}" type="slidenum">
              <a:rPr lang="fr-FR" smtClean="0"/>
              <a:pPr rtl="0"/>
              <a:t>16</a:t>
            </a:fld>
            <a:endParaRPr lang="fr-FR" dirty="0"/>
          </a:p>
        </p:txBody>
      </p:sp>
      <p:sp>
        <p:nvSpPr>
          <p:cNvPr id="12" name="Espace réservé du texte 11">
            <a:extLst>
              <a:ext uri="{FF2B5EF4-FFF2-40B4-BE49-F238E27FC236}">
                <a16:creationId xmlns:a16="http://schemas.microsoft.com/office/drawing/2014/main" id="{9C78B530-904A-4FFB-B79F-DD0CA2B39D35}"/>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Clinique d’hygiène dentaire (L’Alternative)</a:t>
            </a:r>
          </a:p>
        </p:txBody>
      </p:sp>
    </p:spTree>
    <p:extLst>
      <p:ext uri="{BB962C8B-B14F-4D97-AF65-F5344CB8AC3E}">
        <p14:creationId xmlns:p14="http://schemas.microsoft.com/office/powerpoint/2010/main" val="332141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65381" y="1333676"/>
            <a:ext cx="7784646" cy="657882"/>
          </a:xfrm>
        </p:spPr>
        <p:txBody>
          <a:bodyPr>
            <a:normAutofit/>
          </a:bodyPr>
          <a:lstStyle/>
          <a:p>
            <a:r>
              <a:rPr lang="fr-CA" dirty="0"/>
              <a:t>Relation clients</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1482571" y="2176339"/>
            <a:ext cx="8069802" cy="3727311"/>
          </a:xfrm>
        </p:spPr>
        <p:txBody>
          <a:bodyPr>
            <a:normAutofit/>
          </a:bodyPr>
          <a:lstStyle/>
          <a:p>
            <a:pPr marL="285750" indent="-285750">
              <a:buFont typeface="Wingdings" panose="05000000000000000000" pitchFamily="2" charset="2"/>
              <a:buChar char="Ø"/>
            </a:pPr>
            <a:r>
              <a:rPr lang="fr-CA" sz="1800" dirty="0">
                <a:solidFill>
                  <a:schemeClr val="accent1"/>
                </a:solidFill>
              </a:rPr>
              <a:t>Comment se traduit votre relation avec vos clients ?</a:t>
            </a:r>
          </a:p>
          <a:p>
            <a:pPr marL="285750" indent="-285750">
              <a:buFont typeface="Wingdings" panose="05000000000000000000" pitchFamily="2" charset="2"/>
              <a:buChar char="Ø"/>
            </a:pPr>
            <a:r>
              <a:rPr lang="fr-CA" sz="1800" dirty="0">
                <a:solidFill>
                  <a:schemeClr val="accent1"/>
                </a:solidFill>
              </a:rPr>
              <a:t>Quel type de relation souhaitez-vous ?</a:t>
            </a:r>
          </a:p>
          <a:p>
            <a:pPr marL="285750" indent="-285750">
              <a:buFont typeface="Wingdings" panose="05000000000000000000" pitchFamily="2" charset="2"/>
              <a:buChar char="Ø"/>
            </a:pPr>
            <a:r>
              <a:rPr lang="fr-CA" sz="1800" dirty="0">
                <a:solidFill>
                  <a:schemeClr val="accent1"/>
                </a:solidFill>
              </a:rPr>
              <a:t>Comment allez-vous fidéliser votre clientèle ?</a:t>
            </a:r>
          </a:p>
          <a:p>
            <a:pPr marL="285750" indent="-285750">
              <a:buFont typeface="Wingdings" panose="05000000000000000000" pitchFamily="2" charset="2"/>
              <a:buChar char="Ø"/>
            </a:pPr>
            <a:r>
              <a:rPr lang="fr-CA" sz="1800" dirty="0">
                <a:solidFill>
                  <a:schemeClr val="accent1"/>
                </a:solidFill>
              </a:rPr>
              <a:t>Jeter les bases pour les communications et le marketing!</a:t>
            </a: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17</a:t>
            </a:fld>
            <a:endParaRPr lang="fr-FR" noProof="0"/>
          </a:p>
        </p:txBody>
      </p:sp>
    </p:spTree>
    <p:extLst>
      <p:ext uri="{BB962C8B-B14F-4D97-AF65-F5344CB8AC3E}">
        <p14:creationId xmlns:p14="http://schemas.microsoft.com/office/powerpoint/2010/main" val="234525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image 84" descr="Deux personnes debout face à une foule de personnes assises">
            <a:extLst>
              <a:ext uri="{FF2B5EF4-FFF2-40B4-BE49-F238E27FC236}">
                <a16:creationId xmlns:a16="http://schemas.microsoft.com/office/drawing/2014/main" id="{CC75E66F-ADBD-4E16-81F9-B56DB21933D3}"/>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l="8" r="8"/>
          <a:stretch/>
        </p:blipFill>
        <p:spPr/>
      </p:pic>
      <p:sp>
        <p:nvSpPr>
          <p:cNvPr id="13" name="Espace réservé du contenu 12">
            <a:extLst>
              <a:ext uri="{FF2B5EF4-FFF2-40B4-BE49-F238E27FC236}">
                <a16:creationId xmlns:a16="http://schemas.microsoft.com/office/drawing/2014/main" id="{206FACBD-B244-4420-BE24-AD9110F31EC4}"/>
              </a:ext>
            </a:extLst>
          </p:cNvPr>
          <p:cNvSpPr>
            <a:spLocks noGrp="1"/>
          </p:cNvSpPr>
          <p:nvPr>
            <p:ph sz="quarter" idx="16"/>
          </p:nvPr>
        </p:nvSpPr>
        <p:spPr>
          <a:xfrm>
            <a:off x="7101509" y="3089429"/>
            <a:ext cx="4384039" cy="3355759"/>
          </a:xfrm>
        </p:spPr>
        <p:txBody>
          <a:bodyPr rtlCol="0">
            <a:normAutofit fontScale="92500"/>
          </a:bodyPr>
          <a:lstStyle/>
          <a:p>
            <a:pPr rtl="0"/>
            <a:r>
              <a:rPr lang="fr-FR" dirty="0"/>
              <a:t>Contacts directs et indirects : en ligne et lors des marchés de Noël ou salons d’artisans</a:t>
            </a:r>
          </a:p>
          <a:p>
            <a:pPr rtl="0"/>
            <a:r>
              <a:rPr lang="fr-FR" dirty="0"/>
              <a:t>Fidélisation : achat en primeur des nouveautés ou carte de fidélité</a:t>
            </a:r>
          </a:p>
          <a:p>
            <a:pPr rtl="0"/>
            <a:r>
              <a:rPr lang="fr-FR" dirty="0"/>
              <a:t>Relation client : courriel de remerciement pour la commande, sondage de satisfaction, abonnement à un blogue ou infolettre, carte de Noël et vœux d’anniversaire, etc.</a:t>
            </a:r>
          </a:p>
          <a:p>
            <a:pPr rtl="0"/>
            <a:endParaRPr lang="fr-FR" dirty="0"/>
          </a:p>
          <a:p>
            <a:pPr rtl="0"/>
            <a:endParaRPr lang="fr-FR" dirty="0"/>
          </a:p>
        </p:txBody>
      </p:sp>
      <p:sp>
        <p:nvSpPr>
          <p:cNvPr id="5" name="Espace réservé du numéro de diapositive 4">
            <a:extLst>
              <a:ext uri="{FF2B5EF4-FFF2-40B4-BE49-F238E27FC236}">
                <a16:creationId xmlns:a16="http://schemas.microsoft.com/office/drawing/2014/main" id="{5FB46AAD-28B2-40D4-8555-3F7B76758BAF}"/>
              </a:ext>
            </a:extLst>
          </p:cNvPr>
          <p:cNvSpPr>
            <a:spLocks noGrp="1"/>
          </p:cNvSpPr>
          <p:nvPr>
            <p:ph type="sldNum" sz="quarter" idx="12"/>
          </p:nvPr>
        </p:nvSpPr>
        <p:spPr/>
        <p:txBody>
          <a:bodyPr rtlCol="0"/>
          <a:lstStyle/>
          <a:p>
            <a:pPr rtl="0"/>
            <a:fld id="{18D65601-5AE2-46FC-B138-694DDD2B510D}" type="slidenum">
              <a:rPr lang="fr-FR" smtClean="0"/>
              <a:pPr rtl="0"/>
              <a:t>18</a:t>
            </a:fld>
            <a:endParaRPr lang="fr-FR" dirty="0"/>
          </a:p>
        </p:txBody>
      </p:sp>
      <p:sp>
        <p:nvSpPr>
          <p:cNvPr id="12" name="Espace réservé du texte 11">
            <a:extLst>
              <a:ext uri="{FF2B5EF4-FFF2-40B4-BE49-F238E27FC236}">
                <a16:creationId xmlns:a16="http://schemas.microsoft.com/office/drawing/2014/main" id="{9C78B530-904A-4FFB-B79F-DD0CA2B39D35}"/>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Fabrication et vente de produits faits à la main (Miss écolo)</a:t>
            </a:r>
          </a:p>
        </p:txBody>
      </p:sp>
    </p:spTree>
    <p:extLst>
      <p:ext uri="{BB962C8B-B14F-4D97-AF65-F5344CB8AC3E}">
        <p14:creationId xmlns:p14="http://schemas.microsoft.com/office/powerpoint/2010/main" val="19463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65381" y="1333676"/>
            <a:ext cx="7784646" cy="657882"/>
          </a:xfrm>
        </p:spPr>
        <p:txBody>
          <a:bodyPr>
            <a:normAutofit/>
          </a:bodyPr>
          <a:lstStyle/>
          <a:p>
            <a:r>
              <a:rPr lang="fr-CA" dirty="0"/>
              <a:t>Canaux (pratico-pratique)</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1482570" y="2176340"/>
            <a:ext cx="8880629" cy="3402136"/>
          </a:xfrm>
        </p:spPr>
        <p:txBody>
          <a:bodyPr>
            <a:normAutofit fontScale="92500" lnSpcReduction="10000"/>
          </a:bodyPr>
          <a:lstStyle/>
          <a:p>
            <a:pPr algn="ctr"/>
            <a:r>
              <a:rPr lang="fr-CA" sz="1800" dirty="0">
                <a:solidFill>
                  <a:schemeClr val="accent1">
                    <a:lumMod val="75000"/>
                  </a:schemeClr>
                </a:solidFill>
              </a:rPr>
              <a:t>Comment une entreprise communique et entre en contact avec ses clients pour leur apporter une proposition de valeur (un produit ou service qui répond à leurs besoins)</a:t>
            </a:r>
          </a:p>
          <a:p>
            <a:endParaRPr lang="fr-CA" sz="1800" dirty="0">
              <a:solidFill>
                <a:schemeClr val="accent1"/>
              </a:solidFill>
            </a:endParaRPr>
          </a:p>
          <a:p>
            <a:pPr marL="285750" indent="-285750">
              <a:buFont typeface="Wingdings" panose="05000000000000000000" pitchFamily="2" charset="2"/>
              <a:buChar char="Ø"/>
            </a:pPr>
            <a:r>
              <a:rPr lang="fr-CA" sz="1800" dirty="0">
                <a:solidFill>
                  <a:schemeClr val="accent1"/>
                </a:solidFill>
              </a:rPr>
              <a:t>Comment allez-vous rejoindre vos clients (exemple : site transactionnel)?</a:t>
            </a:r>
          </a:p>
          <a:p>
            <a:pPr marL="285750" indent="-285750">
              <a:buFont typeface="Wingdings" panose="05000000000000000000" pitchFamily="2" charset="2"/>
              <a:buChar char="Ø"/>
            </a:pPr>
            <a:r>
              <a:rPr lang="fr-CA" sz="1800" dirty="0">
                <a:solidFill>
                  <a:schemeClr val="accent1"/>
                </a:solidFill>
              </a:rPr>
              <a:t>Comment allez-vous livrer votre produit ?</a:t>
            </a:r>
          </a:p>
          <a:p>
            <a:pPr marL="285750" indent="-285750">
              <a:buFont typeface="Wingdings" panose="05000000000000000000" pitchFamily="2" charset="2"/>
              <a:buChar char="Ø"/>
            </a:pPr>
            <a:r>
              <a:rPr lang="fr-CA" sz="1800" dirty="0">
                <a:solidFill>
                  <a:schemeClr val="accent1"/>
                </a:solidFill>
              </a:rPr>
              <a:t>Quels sont les canaux de communication avec vos clients ?</a:t>
            </a:r>
          </a:p>
          <a:p>
            <a:pPr marL="285750" indent="-285750">
              <a:buFont typeface="Wingdings" panose="05000000000000000000" pitchFamily="2" charset="2"/>
              <a:buChar char="Ø"/>
            </a:pPr>
            <a:r>
              <a:rPr lang="fr-CA" sz="1800" dirty="0">
                <a:solidFill>
                  <a:schemeClr val="accent1"/>
                </a:solidFill>
              </a:rPr>
              <a:t>Étroitement lié avec la composante relation clients!</a:t>
            </a: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19</a:t>
            </a:fld>
            <a:endParaRPr lang="fr-FR" noProof="0"/>
          </a:p>
        </p:txBody>
      </p:sp>
    </p:spTree>
    <p:extLst>
      <p:ext uri="{BB962C8B-B14F-4D97-AF65-F5344CB8AC3E}">
        <p14:creationId xmlns:p14="http://schemas.microsoft.com/office/powerpoint/2010/main" val="5980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646665B6-F02E-4FF8-AEBC-BEFA35EAFC65}"/>
              </a:ext>
            </a:extLst>
          </p:cNvPr>
          <p:cNvSpPr>
            <a:spLocks noGrp="1"/>
          </p:cNvSpPr>
          <p:nvPr>
            <p:ph type="sldNum" sz="quarter" idx="12"/>
          </p:nvPr>
        </p:nvSpPr>
        <p:spPr/>
        <p:txBody>
          <a:bodyPr rtlCol="0"/>
          <a:lstStyle/>
          <a:p>
            <a:pPr rtl="0"/>
            <a:fld id="{18D65601-5AE2-46FC-B138-694DDD2B510D}" type="slidenum">
              <a:rPr lang="fr-FR" smtClean="0"/>
              <a:pPr/>
              <a:t>2</a:t>
            </a:fld>
            <a:endParaRPr lang="fr-FR"/>
          </a:p>
        </p:txBody>
      </p:sp>
      <p:sp>
        <p:nvSpPr>
          <p:cNvPr id="28" name="Espace réservé du contenu 27">
            <a:extLst>
              <a:ext uri="{FF2B5EF4-FFF2-40B4-BE49-F238E27FC236}">
                <a16:creationId xmlns:a16="http://schemas.microsoft.com/office/drawing/2014/main" id="{29909120-B013-4872-BAFC-11D63AAABDD4}"/>
              </a:ext>
            </a:extLst>
          </p:cNvPr>
          <p:cNvSpPr>
            <a:spLocks noGrp="1"/>
          </p:cNvSpPr>
          <p:nvPr>
            <p:ph sz="quarter" idx="15"/>
          </p:nvPr>
        </p:nvSpPr>
        <p:spPr>
          <a:xfrm>
            <a:off x="1675242" y="2051170"/>
            <a:ext cx="8418669" cy="3532188"/>
          </a:xfrm>
        </p:spPr>
        <p:txBody>
          <a:bodyPr rtlCol="0">
            <a:normAutofit/>
          </a:bodyPr>
          <a:lstStyle/>
          <a:p>
            <a:pPr marL="342900" indent="-342900" rtl="0">
              <a:buFont typeface="Wingdings" panose="05000000000000000000" pitchFamily="2" charset="2"/>
              <a:buChar char="Ø"/>
            </a:pPr>
            <a:r>
              <a:rPr lang="fr-FR" sz="2400" dirty="0"/>
              <a:t>Introduction</a:t>
            </a:r>
          </a:p>
          <a:p>
            <a:pPr marL="342900" indent="-342900" rtl="0">
              <a:buFont typeface="Wingdings" panose="05000000000000000000" pitchFamily="2" charset="2"/>
              <a:buChar char="Ø"/>
            </a:pPr>
            <a:r>
              <a:rPr lang="fr-FR" sz="2400" dirty="0"/>
              <a:t>Moi, entrepreneure ?</a:t>
            </a:r>
          </a:p>
          <a:p>
            <a:pPr marL="342900" indent="-342900" rtl="0">
              <a:buFont typeface="Wingdings" panose="05000000000000000000" pitchFamily="2" charset="2"/>
              <a:buChar char="Ø"/>
            </a:pPr>
            <a:r>
              <a:rPr lang="fr-FR" sz="2400" dirty="0"/>
              <a:t>Le plan d’affaires vs le modèle d’affaires</a:t>
            </a:r>
          </a:p>
          <a:p>
            <a:pPr marL="342900" indent="-342900" rtl="0">
              <a:buFont typeface="Wingdings" panose="05000000000000000000" pitchFamily="2" charset="2"/>
              <a:buChar char="Ø"/>
            </a:pPr>
            <a:r>
              <a:rPr lang="fr-FR" sz="2400" dirty="0"/>
              <a:t>Les 9 composantes du modèle d’affaires</a:t>
            </a:r>
          </a:p>
          <a:p>
            <a:pPr marL="342900" indent="-342900" rtl="0">
              <a:buFont typeface="Wingdings" panose="05000000000000000000" pitchFamily="2" charset="2"/>
              <a:buChar char="Ø"/>
            </a:pPr>
            <a:r>
              <a:rPr lang="fr-FR" sz="2400" dirty="0"/>
              <a:t>Le modèle en développement durable </a:t>
            </a:r>
          </a:p>
          <a:p>
            <a:pPr marL="342900" indent="-342900" rtl="0">
              <a:buFont typeface="Wingdings" panose="05000000000000000000" pitchFamily="2" charset="2"/>
              <a:buChar char="Ø"/>
            </a:pPr>
            <a:r>
              <a:rPr lang="fr-FR" sz="2400" dirty="0"/>
              <a:t>Période de questions et d’échange</a:t>
            </a:r>
          </a:p>
        </p:txBody>
      </p:sp>
      <p:sp>
        <p:nvSpPr>
          <p:cNvPr id="19" name="Espace réservé du texte 18">
            <a:extLst>
              <a:ext uri="{FF2B5EF4-FFF2-40B4-BE49-F238E27FC236}">
                <a16:creationId xmlns:a16="http://schemas.microsoft.com/office/drawing/2014/main" id="{39B2324E-969D-4802-8BB3-E6EC3E221464}"/>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Programme</a:t>
            </a:r>
          </a:p>
        </p:txBody>
      </p:sp>
      <p:sp>
        <p:nvSpPr>
          <p:cNvPr id="13" name="Rectangle 12">
            <a:extLst>
              <a:ext uri="{FF2B5EF4-FFF2-40B4-BE49-F238E27FC236}">
                <a16:creationId xmlns:a16="http://schemas.microsoft.com/office/drawing/2014/main" id="{F7B7E5B3-F6B1-4A5C-A942-9728FEC5764C}"/>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cxnSp>
        <p:nvCxnSpPr>
          <p:cNvPr id="22" name="Connecteur droit 21">
            <a:extLst>
              <a:ext uri="{FF2B5EF4-FFF2-40B4-BE49-F238E27FC236}">
                <a16:creationId xmlns:a16="http://schemas.microsoft.com/office/drawing/2014/main" id="{11C0FA35-FBFE-4B23-B0D5-ECBC4C90532E}"/>
              </a:ext>
              <a:ext uri="{C183D7F6-B498-43B3-948B-1728B52AA6E4}">
                <adec:decorative xmlns:adec="http://schemas.microsoft.com/office/drawing/2017/decorative" val="1"/>
              </a:ext>
            </a:extLst>
          </p:cNvPr>
          <p:cNvCxnSpPr>
            <a:cxnSpLocks/>
          </p:cNvCxnSpPr>
          <p:nvPr/>
        </p:nvCxnSpPr>
        <p:spPr>
          <a:xfrm>
            <a:off x="1389360" y="0"/>
            <a:ext cx="0" cy="17133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00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image 84" descr="Deux personnes debout face à une foule de personnes assises">
            <a:extLst>
              <a:ext uri="{FF2B5EF4-FFF2-40B4-BE49-F238E27FC236}">
                <a16:creationId xmlns:a16="http://schemas.microsoft.com/office/drawing/2014/main" id="{CC75E66F-ADBD-4E16-81F9-B56DB21933D3}"/>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l="8" r="8"/>
          <a:stretch/>
        </p:blipFill>
        <p:spPr/>
      </p:pic>
      <p:sp>
        <p:nvSpPr>
          <p:cNvPr id="13" name="Espace réservé du contenu 12">
            <a:extLst>
              <a:ext uri="{FF2B5EF4-FFF2-40B4-BE49-F238E27FC236}">
                <a16:creationId xmlns:a16="http://schemas.microsoft.com/office/drawing/2014/main" id="{206FACBD-B244-4420-BE24-AD9110F31EC4}"/>
              </a:ext>
            </a:extLst>
          </p:cNvPr>
          <p:cNvSpPr>
            <a:spLocks noGrp="1"/>
          </p:cNvSpPr>
          <p:nvPr>
            <p:ph sz="quarter" idx="16"/>
          </p:nvPr>
        </p:nvSpPr>
        <p:spPr>
          <a:xfrm>
            <a:off x="7101509" y="2831977"/>
            <a:ext cx="4288971" cy="3249227"/>
          </a:xfrm>
        </p:spPr>
        <p:txBody>
          <a:bodyPr rtlCol="0">
            <a:normAutofit/>
          </a:bodyPr>
          <a:lstStyle/>
          <a:p>
            <a:pPr marL="285750" indent="-285750" rtl="0">
              <a:buFontTx/>
              <a:buChar char="-"/>
            </a:pPr>
            <a:r>
              <a:rPr lang="fr-FR" dirty="0"/>
              <a:t>Créer un compte client</a:t>
            </a:r>
          </a:p>
          <a:p>
            <a:pPr marL="285750" indent="-285750" rtl="0">
              <a:buFontTx/>
              <a:buChar char="-"/>
            </a:pPr>
            <a:r>
              <a:rPr lang="fr-FR" dirty="0"/>
              <a:t>Demander vos livraisons en ligne au fur et à mesure</a:t>
            </a:r>
          </a:p>
          <a:p>
            <a:pPr marL="285750" indent="-285750" rtl="0">
              <a:buFontTx/>
              <a:buChar char="-"/>
            </a:pPr>
            <a:r>
              <a:rPr lang="fr-FR" dirty="0"/>
              <a:t>Facture au mois</a:t>
            </a:r>
          </a:p>
          <a:p>
            <a:pPr marL="285750" indent="-285750" rtl="0">
              <a:buFontTx/>
              <a:buChar char="-"/>
            </a:pPr>
            <a:r>
              <a:rPr lang="fr-FR" dirty="0"/>
              <a:t>Service de ramassage et de livraison</a:t>
            </a:r>
          </a:p>
          <a:p>
            <a:pPr marL="285750" indent="-285750" rtl="0">
              <a:buFontTx/>
              <a:buChar char="-"/>
            </a:pPr>
            <a:r>
              <a:rPr lang="fr-FR" dirty="0"/>
              <a:t>Suivi de votre colis</a:t>
            </a:r>
          </a:p>
          <a:p>
            <a:pPr marL="285750" indent="-285750" rtl="0">
              <a:buFontTx/>
              <a:buChar char="-"/>
            </a:pPr>
            <a:r>
              <a:rPr lang="fr-FR" dirty="0"/>
              <a:t>Sondage de satisfaction</a:t>
            </a:r>
          </a:p>
          <a:p>
            <a:pPr marL="285750" indent="-285750" rtl="0">
              <a:buFontTx/>
              <a:buChar char="-"/>
            </a:pPr>
            <a:endParaRPr lang="fr-FR" dirty="0"/>
          </a:p>
        </p:txBody>
      </p:sp>
      <p:sp>
        <p:nvSpPr>
          <p:cNvPr id="5" name="Espace réservé du numéro de diapositive 4">
            <a:extLst>
              <a:ext uri="{FF2B5EF4-FFF2-40B4-BE49-F238E27FC236}">
                <a16:creationId xmlns:a16="http://schemas.microsoft.com/office/drawing/2014/main" id="{5FB46AAD-28B2-40D4-8555-3F7B76758BAF}"/>
              </a:ext>
            </a:extLst>
          </p:cNvPr>
          <p:cNvSpPr>
            <a:spLocks noGrp="1"/>
          </p:cNvSpPr>
          <p:nvPr>
            <p:ph type="sldNum" sz="quarter" idx="12"/>
          </p:nvPr>
        </p:nvSpPr>
        <p:spPr/>
        <p:txBody>
          <a:bodyPr rtlCol="0"/>
          <a:lstStyle/>
          <a:p>
            <a:pPr rtl="0"/>
            <a:fld id="{18D65601-5AE2-46FC-B138-694DDD2B510D}" type="slidenum">
              <a:rPr lang="fr-FR" smtClean="0"/>
              <a:pPr rtl="0"/>
              <a:t>20</a:t>
            </a:fld>
            <a:endParaRPr lang="fr-FR" dirty="0"/>
          </a:p>
        </p:txBody>
      </p:sp>
      <p:sp>
        <p:nvSpPr>
          <p:cNvPr id="12" name="Espace réservé du texte 11">
            <a:extLst>
              <a:ext uri="{FF2B5EF4-FFF2-40B4-BE49-F238E27FC236}">
                <a16:creationId xmlns:a16="http://schemas.microsoft.com/office/drawing/2014/main" id="{9C78B530-904A-4FFB-B79F-DD0CA2B39D35}"/>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Service de livraison (OGALO)</a:t>
            </a:r>
          </a:p>
        </p:txBody>
      </p:sp>
    </p:spTree>
    <p:extLst>
      <p:ext uri="{BB962C8B-B14F-4D97-AF65-F5344CB8AC3E}">
        <p14:creationId xmlns:p14="http://schemas.microsoft.com/office/powerpoint/2010/main" val="1494640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83137" y="1360309"/>
            <a:ext cx="7784646" cy="657882"/>
          </a:xfrm>
        </p:spPr>
        <p:txBody>
          <a:bodyPr>
            <a:normAutofit/>
          </a:bodyPr>
          <a:lstStyle/>
          <a:p>
            <a:r>
              <a:rPr lang="fr-CA" dirty="0"/>
              <a:t>Activités clés (réalisation pratique)</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1482571" y="2176339"/>
            <a:ext cx="9447500" cy="3727311"/>
          </a:xfrm>
        </p:spPr>
        <p:txBody>
          <a:bodyPr>
            <a:normAutofit/>
          </a:bodyPr>
          <a:lstStyle/>
          <a:p>
            <a:pPr marL="285750" indent="-285750">
              <a:buFont typeface="Wingdings" panose="05000000000000000000" pitchFamily="2" charset="2"/>
              <a:buChar char="Ø"/>
            </a:pPr>
            <a:r>
              <a:rPr lang="fr-CA" sz="1800" dirty="0">
                <a:solidFill>
                  <a:schemeClr val="accent1"/>
                </a:solidFill>
              </a:rPr>
              <a:t>Quelle sont les tâches principales afin de livrer votre produit ou service ? (en détail: R&amp;D, production, marketing, etc.)</a:t>
            </a:r>
          </a:p>
          <a:p>
            <a:pPr marL="285750" indent="-285750">
              <a:buFont typeface="Wingdings" panose="05000000000000000000" pitchFamily="2" charset="2"/>
              <a:buChar char="Ø"/>
            </a:pPr>
            <a:r>
              <a:rPr lang="fr-CA" sz="1800" dirty="0">
                <a:solidFill>
                  <a:schemeClr val="accent1"/>
                </a:solidFill>
              </a:rPr>
              <a:t>Quel est le cycle de vie de vos produits/services ?</a:t>
            </a:r>
          </a:p>
          <a:p>
            <a:pPr marL="285750" indent="-285750">
              <a:buFont typeface="Wingdings" panose="05000000000000000000" pitchFamily="2" charset="2"/>
              <a:buChar char="Ø"/>
            </a:pPr>
            <a:r>
              <a:rPr lang="fr-CA" sz="1800" dirty="0">
                <a:solidFill>
                  <a:schemeClr val="accent1"/>
                </a:solidFill>
              </a:rPr>
              <a:t>Quels sont les activités facturables et non facturables ?</a:t>
            </a:r>
          </a:p>
          <a:p>
            <a:pPr marL="285750" indent="-285750">
              <a:buFont typeface="Wingdings" panose="05000000000000000000" pitchFamily="2" charset="2"/>
              <a:buChar char="Ø"/>
            </a:pPr>
            <a:r>
              <a:rPr lang="fr-CA" sz="1800" dirty="0">
                <a:solidFill>
                  <a:schemeClr val="accent1"/>
                </a:solidFill>
              </a:rPr>
              <a:t>Une composante importante pour évaluer sa capacité de production !</a:t>
            </a: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21</a:t>
            </a:fld>
            <a:endParaRPr lang="fr-FR" noProof="0"/>
          </a:p>
        </p:txBody>
      </p:sp>
    </p:spTree>
    <p:extLst>
      <p:ext uri="{BB962C8B-B14F-4D97-AF65-F5344CB8AC3E}">
        <p14:creationId xmlns:p14="http://schemas.microsoft.com/office/powerpoint/2010/main" val="1038259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image 84" descr="Deux personnes debout face à une foule de personnes assises">
            <a:extLst>
              <a:ext uri="{FF2B5EF4-FFF2-40B4-BE49-F238E27FC236}">
                <a16:creationId xmlns:a16="http://schemas.microsoft.com/office/drawing/2014/main" id="{CC75E66F-ADBD-4E16-81F9-B56DB21933D3}"/>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l="8" r="8"/>
          <a:stretch/>
        </p:blipFill>
        <p:spPr>
          <a:xfrm>
            <a:off x="0" y="17756"/>
            <a:ext cx="6096000" cy="6858000"/>
          </a:xfrm>
        </p:spPr>
      </p:pic>
      <p:sp>
        <p:nvSpPr>
          <p:cNvPr id="13" name="Espace réservé du contenu 12">
            <a:extLst>
              <a:ext uri="{FF2B5EF4-FFF2-40B4-BE49-F238E27FC236}">
                <a16:creationId xmlns:a16="http://schemas.microsoft.com/office/drawing/2014/main" id="{206FACBD-B244-4420-BE24-AD9110F31EC4}"/>
              </a:ext>
            </a:extLst>
          </p:cNvPr>
          <p:cNvSpPr>
            <a:spLocks noGrp="1"/>
          </p:cNvSpPr>
          <p:nvPr>
            <p:ph sz="quarter" idx="16"/>
          </p:nvPr>
        </p:nvSpPr>
        <p:spPr>
          <a:xfrm>
            <a:off x="7101509" y="3009530"/>
            <a:ext cx="4288971" cy="3346820"/>
          </a:xfrm>
        </p:spPr>
        <p:txBody>
          <a:bodyPr rtlCol="0">
            <a:normAutofit fontScale="92500" lnSpcReduction="10000"/>
          </a:bodyPr>
          <a:lstStyle/>
          <a:p>
            <a:pPr marL="285750" indent="-285750" rtl="0">
              <a:buFontTx/>
              <a:buChar char="-"/>
            </a:pPr>
            <a:r>
              <a:rPr lang="fr-FR" dirty="0"/>
              <a:t>Marketing et communication : infolettre aux membres, courriels aux prospects, publications sur les médias sociaux, partenariats (ex: le gardien de phare)</a:t>
            </a:r>
          </a:p>
          <a:p>
            <a:pPr marL="285750" indent="-285750" rtl="0">
              <a:buFontTx/>
              <a:buChar char="-"/>
            </a:pPr>
            <a:r>
              <a:rPr lang="fr-FR" dirty="0"/>
              <a:t>Recrutement des formateurs, élaborer une entente, produire la formation, rédiger un blogue afin d’introduire la formation, ajouter la biographie, une photo et une brève description en ligne, mettre la formation et le blogue en ligne, créer un sondage de satisfaction</a:t>
            </a:r>
          </a:p>
        </p:txBody>
      </p:sp>
      <p:sp>
        <p:nvSpPr>
          <p:cNvPr id="5" name="Espace réservé du numéro de diapositive 4">
            <a:extLst>
              <a:ext uri="{FF2B5EF4-FFF2-40B4-BE49-F238E27FC236}">
                <a16:creationId xmlns:a16="http://schemas.microsoft.com/office/drawing/2014/main" id="{5FB46AAD-28B2-40D4-8555-3F7B76758BAF}"/>
              </a:ext>
            </a:extLst>
          </p:cNvPr>
          <p:cNvSpPr>
            <a:spLocks noGrp="1"/>
          </p:cNvSpPr>
          <p:nvPr>
            <p:ph type="sldNum" sz="quarter" idx="12"/>
          </p:nvPr>
        </p:nvSpPr>
        <p:spPr/>
        <p:txBody>
          <a:bodyPr rtlCol="0"/>
          <a:lstStyle/>
          <a:p>
            <a:pPr rtl="0"/>
            <a:fld id="{18D65601-5AE2-46FC-B138-694DDD2B510D}" type="slidenum">
              <a:rPr lang="fr-FR" smtClean="0"/>
              <a:pPr rtl="0"/>
              <a:t>22</a:t>
            </a:fld>
            <a:endParaRPr lang="fr-FR" dirty="0"/>
          </a:p>
        </p:txBody>
      </p:sp>
      <p:sp>
        <p:nvSpPr>
          <p:cNvPr id="12" name="Espace réservé du texte 11">
            <a:extLst>
              <a:ext uri="{FF2B5EF4-FFF2-40B4-BE49-F238E27FC236}">
                <a16:creationId xmlns:a16="http://schemas.microsoft.com/office/drawing/2014/main" id="{9C78B530-904A-4FFB-B79F-DD0CA2B39D35}"/>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Offre de formations en ligne sur la transformation numérique (cane)</a:t>
            </a:r>
          </a:p>
        </p:txBody>
      </p:sp>
      <p:sp>
        <p:nvSpPr>
          <p:cNvPr id="2" name="ZoneTexte 1">
            <a:extLst>
              <a:ext uri="{FF2B5EF4-FFF2-40B4-BE49-F238E27FC236}">
                <a16:creationId xmlns:a16="http://schemas.microsoft.com/office/drawing/2014/main" id="{A8ECA61D-6300-8AC9-6AE5-CFA3EF2B020B}"/>
              </a:ext>
            </a:extLst>
          </p:cNvPr>
          <p:cNvSpPr txBox="1"/>
          <p:nvPr/>
        </p:nvSpPr>
        <p:spPr>
          <a:xfrm>
            <a:off x="3740240" y="6169518"/>
            <a:ext cx="2308194" cy="369332"/>
          </a:xfrm>
          <a:prstGeom prst="rect">
            <a:avLst/>
          </a:prstGeom>
          <a:noFill/>
        </p:spPr>
        <p:txBody>
          <a:bodyPr wrap="square" rtlCol="0">
            <a:spAutoFit/>
          </a:bodyPr>
          <a:lstStyle/>
          <a:p>
            <a:r>
              <a:rPr lang="fr-CA" dirty="0"/>
              <a:t>CANECOOP.CA</a:t>
            </a:r>
          </a:p>
        </p:txBody>
      </p:sp>
    </p:spTree>
    <p:extLst>
      <p:ext uri="{BB962C8B-B14F-4D97-AF65-F5344CB8AC3E}">
        <p14:creationId xmlns:p14="http://schemas.microsoft.com/office/powerpoint/2010/main" val="126539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65381" y="1333676"/>
            <a:ext cx="7784646" cy="657882"/>
          </a:xfrm>
        </p:spPr>
        <p:txBody>
          <a:bodyPr>
            <a:normAutofit/>
          </a:bodyPr>
          <a:lstStyle/>
          <a:p>
            <a:r>
              <a:rPr lang="fr-CA" dirty="0"/>
              <a:t>Ressources clés (réalisation pratique)</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1482570" y="2176339"/>
            <a:ext cx="8673483" cy="3727311"/>
          </a:xfrm>
        </p:spPr>
        <p:txBody>
          <a:bodyPr>
            <a:normAutofit/>
          </a:bodyPr>
          <a:lstStyle/>
          <a:p>
            <a:pPr marL="285750" indent="-285750">
              <a:buFont typeface="Wingdings" panose="05000000000000000000" pitchFamily="2" charset="2"/>
              <a:buChar char="Ø"/>
            </a:pPr>
            <a:r>
              <a:rPr lang="fr-CA" sz="1800" dirty="0">
                <a:solidFill>
                  <a:schemeClr val="accent1"/>
                </a:solidFill>
              </a:rPr>
              <a:t>Qu’avez-vous besoin pour concevoir votre produit ou offrir vos services ?</a:t>
            </a:r>
          </a:p>
          <a:p>
            <a:pPr marL="285750" indent="-285750">
              <a:buFont typeface="Wingdings" panose="05000000000000000000" pitchFamily="2" charset="2"/>
              <a:buChar char="Ø"/>
            </a:pPr>
            <a:r>
              <a:rPr lang="fr-CA" sz="1800" dirty="0">
                <a:solidFill>
                  <a:schemeClr val="accent1"/>
                </a:solidFill>
              </a:rPr>
              <a:t>Qu’elles sont les ressources nécessaires ? (matérielles, humaines, intellectuelles…)</a:t>
            </a:r>
          </a:p>
          <a:p>
            <a:pPr marL="285750" indent="-285750">
              <a:buFont typeface="Wingdings" panose="05000000000000000000" pitchFamily="2" charset="2"/>
              <a:buChar char="Ø"/>
            </a:pPr>
            <a:r>
              <a:rPr lang="fr-CA" sz="1800" dirty="0">
                <a:solidFill>
                  <a:schemeClr val="accent1"/>
                </a:solidFill>
              </a:rPr>
              <a:t>Une composante importante pour mesurer la faisabilité !</a:t>
            </a:r>
          </a:p>
          <a:p>
            <a:pPr marL="285750" indent="-285750">
              <a:buFont typeface="Wingdings" panose="05000000000000000000" pitchFamily="2" charset="2"/>
              <a:buChar char="Ø"/>
            </a:pPr>
            <a:r>
              <a:rPr lang="fr-CA" sz="1800" dirty="0">
                <a:solidFill>
                  <a:schemeClr val="accent1"/>
                </a:solidFill>
              </a:rPr>
              <a:t>Étroitement lié à la composante des activités clés</a:t>
            </a: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23</a:t>
            </a:fld>
            <a:endParaRPr lang="fr-FR" noProof="0"/>
          </a:p>
        </p:txBody>
      </p:sp>
    </p:spTree>
    <p:extLst>
      <p:ext uri="{BB962C8B-B14F-4D97-AF65-F5344CB8AC3E}">
        <p14:creationId xmlns:p14="http://schemas.microsoft.com/office/powerpoint/2010/main" val="3981389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image 84" descr="Deux personnes debout face à une foule de personnes assises">
            <a:extLst>
              <a:ext uri="{FF2B5EF4-FFF2-40B4-BE49-F238E27FC236}">
                <a16:creationId xmlns:a16="http://schemas.microsoft.com/office/drawing/2014/main" id="{CC75E66F-ADBD-4E16-81F9-B56DB21933D3}"/>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l="8" r="8"/>
          <a:stretch/>
        </p:blipFill>
        <p:spPr/>
      </p:pic>
      <p:sp>
        <p:nvSpPr>
          <p:cNvPr id="13" name="Espace réservé du contenu 12">
            <a:extLst>
              <a:ext uri="{FF2B5EF4-FFF2-40B4-BE49-F238E27FC236}">
                <a16:creationId xmlns:a16="http://schemas.microsoft.com/office/drawing/2014/main" id="{206FACBD-B244-4420-BE24-AD9110F31EC4}"/>
              </a:ext>
            </a:extLst>
          </p:cNvPr>
          <p:cNvSpPr>
            <a:spLocks noGrp="1"/>
          </p:cNvSpPr>
          <p:nvPr>
            <p:ph sz="quarter" idx="16"/>
          </p:nvPr>
        </p:nvSpPr>
        <p:spPr>
          <a:xfrm>
            <a:off x="7101509" y="2556769"/>
            <a:ext cx="4288971" cy="3178206"/>
          </a:xfrm>
        </p:spPr>
        <p:txBody>
          <a:bodyPr rtlCol="0">
            <a:normAutofit fontScale="77500" lnSpcReduction="20000"/>
          </a:bodyPr>
          <a:lstStyle/>
          <a:p>
            <a:pPr rtl="0"/>
            <a:r>
              <a:rPr lang="fr-FR" dirty="0"/>
              <a:t>Ressources matérielles : matières premières, étiquettes, emballages, équipement de fabrication, matériel roulant, ordinateur, etc.</a:t>
            </a:r>
          </a:p>
          <a:p>
            <a:pPr rtl="0"/>
            <a:r>
              <a:rPr lang="fr-FR" dirty="0"/>
              <a:t>Ressources immatérielles : recettes, logo, image de marque, etc.</a:t>
            </a:r>
          </a:p>
          <a:p>
            <a:pPr rtl="0"/>
            <a:r>
              <a:rPr lang="fr-FR" dirty="0"/>
              <a:t>Ressources humaines : comptable, responsable du marketing, graphiste, programmeur, etc.</a:t>
            </a:r>
          </a:p>
          <a:p>
            <a:pPr rtl="0"/>
            <a:r>
              <a:rPr lang="fr-FR" dirty="0"/>
              <a:t>Ressources technologiques : logiciels comptable, graphique ou autre, site web, médias sociaux, outils de paiement en ligne, etc.</a:t>
            </a:r>
          </a:p>
          <a:p>
            <a:pPr rtl="0"/>
            <a:endParaRPr lang="fr-FR" dirty="0"/>
          </a:p>
        </p:txBody>
      </p:sp>
      <p:sp>
        <p:nvSpPr>
          <p:cNvPr id="5" name="Espace réservé du numéro de diapositive 4">
            <a:extLst>
              <a:ext uri="{FF2B5EF4-FFF2-40B4-BE49-F238E27FC236}">
                <a16:creationId xmlns:a16="http://schemas.microsoft.com/office/drawing/2014/main" id="{5FB46AAD-28B2-40D4-8555-3F7B76758BAF}"/>
              </a:ext>
            </a:extLst>
          </p:cNvPr>
          <p:cNvSpPr>
            <a:spLocks noGrp="1"/>
          </p:cNvSpPr>
          <p:nvPr>
            <p:ph type="sldNum" sz="quarter" idx="12"/>
          </p:nvPr>
        </p:nvSpPr>
        <p:spPr/>
        <p:txBody>
          <a:bodyPr rtlCol="0"/>
          <a:lstStyle/>
          <a:p>
            <a:pPr rtl="0"/>
            <a:fld id="{18D65601-5AE2-46FC-B138-694DDD2B510D}" type="slidenum">
              <a:rPr lang="fr-FR" smtClean="0"/>
              <a:pPr rtl="0"/>
              <a:t>24</a:t>
            </a:fld>
            <a:endParaRPr lang="fr-FR" dirty="0"/>
          </a:p>
        </p:txBody>
      </p:sp>
      <p:sp>
        <p:nvSpPr>
          <p:cNvPr id="12" name="Espace réservé du texte 11">
            <a:extLst>
              <a:ext uri="{FF2B5EF4-FFF2-40B4-BE49-F238E27FC236}">
                <a16:creationId xmlns:a16="http://schemas.microsoft.com/office/drawing/2014/main" id="{9C78B530-904A-4FFB-B79F-DD0CA2B39D35}"/>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Savon artisanal (La fabrique à cynthia)</a:t>
            </a:r>
          </a:p>
        </p:txBody>
      </p:sp>
    </p:spTree>
    <p:extLst>
      <p:ext uri="{BB962C8B-B14F-4D97-AF65-F5344CB8AC3E}">
        <p14:creationId xmlns:p14="http://schemas.microsoft.com/office/powerpoint/2010/main" val="1736993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65381" y="1333676"/>
            <a:ext cx="7784646" cy="657882"/>
          </a:xfrm>
        </p:spPr>
        <p:txBody>
          <a:bodyPr>
            <a:normAutofit/>
          </a:bodyPr>
          <a:lstStyle/>
          <a:p>
            <a:r>
              <a:rPr lang="fr-CA" dirty="0"/>
              <a:t>partenaires clés et parties prenantes</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1482571" y="2176339"/>
            <a:ext cx="8069802" cy="3727311"/>
          </a:xfrm>
        </p:spPr>
        <p:txBody>
          <a:bodyPr>
            <a:normAutofit/>
          </a:bodyPr>
          <a:lstStyle/>
          <a:p>
            <a:r>
              <a:rPr lang="fr-CA" sz="1800" dirty="0">
                <a:solidFill>
                  <a:schemeClr val="accent1"/>
                </a:solidFill>
              </a:rPr>
              <a:t>En tant qu’entrepreneure, vous ne pouvez pas tout faire et vous n’avez pas toutes les ressources !!</a:t>
            </a:r>
          </a:p>
          <a:p>
            <a:pPr marL="285750" indent="-285750">
              <a:buFont typeface="Wingdings" panose="05000000000000000000" pitchFamily="2" charset="2"/>
              <a:buChar char="Ø"/>
            </a:pPr>
            <a:r>
              <a:rPr lang="fr-CA" sz="1800" dirty="0">
                <a:solidFill>
                  <a:schemeClr val="accent1"/>
                </a:solidFill>
              </a:rPr>
              <a:t>Quels sont vos besoins : investisseurs, collaborateurs, mentors, distributeurs, programmeurs, réseautages, fournisseurs, formations…</a:t>
            </a:r>
          </a:p>
          <a:p>
            <a:pPr marL="285750" indent="-285750">
              <a:buFont typeface="Wingdings" panose="05000000000000000000" pitchFamily="2" charset="2"/>
              <a:buChar char="Ø"/>
            </a:pPr>
            <a:r>
              <a:rPr lang="fr-CA" sz="1800" dirty="0">
                <a:solidFill>
                  <a:schemeClr val="accent1"/>
                </a:solidFill>
              </a:rPr>
              <a:t>Qui sont vos partenaires indispensables ?</a:t>
            </a: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25</a:t>
            </a:fld>
            <a:endParaRPr lang="fr-FR" noProof="0"/>
          </a:p>
        </p:txBody>
      </p:sp>
    </p:spTree>
    <p:extLst>
      <p:ext uri="{BB962C8B-B14F-4D97-AF65-F5344CB8AC3E}">
        <p14:creationId xmlns:p14="http://schemas.microsoft.com/office/powerpoint/2010/main" val="2127446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65381" y="1333676"/>
            <a:ext cx="7784646" cy="657882"/>
          </a:xfrm>
        </p:spPr>
        <p:txBody>
          <a:bodyPr>
            <a:normAutofit/>
          </a:bodyPr>
          <a:lstStyle/>
          <a:p>
            <a:r>
              <a:rPr lang="fr-CA" dirty="0"/>
              <a:t>Structure de Coûts (tous les coûts)</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1482571" y="2176339"/>
            <a:ext cx="9259493" cy="3727311"/>
          </a:xfrm>
        </p:spPr>
        <p:txBody>
          <a:bodyPr>
            <a:normAutofit/>
          </a:bodyPr>
          <a:lstStyle/>
          <a:p>
            <a:pPr marL="285750" indent="-285750">
              <a:buFont typeface="Wingdings" panose="05000000000000000000" pitchFamily="2" charset="2"/>
              <a:buChar char="Ø"/>
            </a:pPr>
            <a:r>
              <a:rPr lang="fr-CA" sz="1800" dirty="0">
                <a:solidFill>
                  <a:schemeClr val="accent1"/>
                </a:solidFill>
              </a:rPr>
              <a:t>Quels sont les coûts directs liés à la production de votre offre? (matériaux, coûts de production, etc.)</a:t>
            </a:r>
          </a:p>
          <a:p>
            <a:pPr marL="285750" indent="-285750">
              <a:buFont typeface="Wingdings" panose="05000000000000000000" pitchFamily="2" charset="2"/>
              <a:buChar char="Ø"/>
            </a:pPr>
            <a:r>
              <a:rPr lang="fr-CA" sz="1800" dirty="0">
                <a:solidFill>
                  <a:schemeClr val="accent1"/>
                </a:solidFill>
              </a:rPr>
              <a:t>Quels sont les coûts indirects ? (frais d’administration, assurances, etc.)</a:t>
            </a:r>
          </a:p>
          <a:p>
            <a:pPr marL="285750" indent="-285750">
              <a:buFont typeface="Wingdings" panose="05000000000000000000" pitchFamily="2" charset="2"/>
              <a:buChar char="Ø"/>
            </a:pPr>
            <a:r>
              <a:rPr lang="fr-CA" sz="1800" dirty="0">
                <a:solidFill>
                  <a:schemeClr val="accent1"/>
                </a:solidFill>
              </a:rPr>
              <a:t>Quels sont les coûts les plus importants ?</a:t>
            </a:r>
          </a:p>
          <a:p>
            <a:pPr marL="285750" indent="-285750">
              <a:buFont typeface="Wingdings" panose="05000000000000000000" pitchFamily="2" charset="2"/>
              <a:buChar char="Ø"/>
            </a:pPr>
            <a:r>
              <a:rPr lang="fr-CA" sz="1800" dirty="0">
                <a:solidFill>
                  <a:schemeClr val="accent1"/>
                </a:solidFill>
              </a:rPr>
              <a:t>Composante importante afin de mesurer la viabilité/rentabilité/profitabilité</a:t>
            </a:r>
          </a:p>
          <a:p>
            <a:r>
              <a:rPr lang="fr-CA" sz="1800" dirty="0">
                <a:solidFill>
                  <a:schemeClr val="accent1"/>
                </a:solidFill>
              </a:rPr>
              <a:t>Note : estimations</a:t>
            </a: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26</a:t>
            </a:fld>
            <a:endParaRPr lang="fr-FR" noProof="0"/>
          </a:p>
        </p:txBody>
      </p:sp>
    </p:spTree>
    <p:extLst>
      <p:ext uri="{BB962C8B-B14F-4D97-AF65-F5344CB8AC3E}">
        <p14:creationId xmlns:p14="http://schemas.microsoft.com/office/powerpoint/2010/main" val="1473608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image 84" descr="Deux personnes debout face à une foule de personnes assises">
            <a:extLst>
              <a:ext uri="{FF2B5EF4-FFF2-40B4-BE49-F238E27FC236}">
                <a16:creationId xmlns:a16="http://schemas.microsoft.com/office/drawing/2014/main" id="{CC75E66F-ADBD-4E16-81F9-B56DB21933D3}"/>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l="8" r="8"/>
          <a:stretch/>
        </p:blipFill>
        <p:spPr/>
      </p:pic>
      <p:sp>
        <p:nvSpPr>
          <p:cNvPr id="13" name="Espace réservé du contenu 12">
            <a:extLst>
              <a:ext uri="{FF2B5EF4-FFF2-40B4-BE49-F238E27FC236}">
                <a16:creationId xmlns:a16="http://schemas.microsoft.com/office/drawing/2014/main" id="{206FACBD-B244-4420-BE24-AD9110F31EC4}"/>
              </a:ext>
            </a:extLst>
          </p:cNvPr>
          <p:cNvSpPr>
            <a:spLocks noGrp="1"/>
          </p:cNvSpPr>
          <p:nvPr>
            <p:ph sz="quarter" idx="16"/>
          </p:nvPr>
        </p:nvSpPr>
        <p:spPr>
          <a:xfrm>
            <a:off x="7101509" y="1127465"/>
            <a:ext cx="4366947" cy="4358936"/>
          </a:xfrm>
        </p:spPr>
        <p:txBody>
          <a:bodyPr rtlCol="0"/>
          <a:lstStyle/>
          <a:p>
            <a:pPr rtl="0"/>
            <a:endParaRPr lang="fr-FR" dirty="0"/>
          </a:p>
          <a:p>
            <a:pPr rtl="0"/>
            <a:r>
              <a:rPr lang="fr-FR" dirty="0"/>
              <a:t>Frais fixes : loyer, assurance, téléphonie, internet, frais de banque et intérêts, abonnements et licences, services publics (électricité), etc.</a:t>
            </a:r>
          </a:p>
          <a:p>
            <a:pPr rtl="0"/>
            <a:r>
              <a:rPr lang="fr-FR" dirty="0"/>
              <a:t>Frais variables : sous-traitance, communication et marketing, distribution, formations, matières premières, etc.</a:t>
            </a:r>
          </a:p>
        </p:txBody>
      </p:sp>
      <p:sp>
        <p:nvSpPr>
          <p:cNvPr id="5" name="Espace réservé du numéro de diapositive 4">
            <a:extLst>
              <a:ext uri="{FF2B5EF4-FFF2-40B4-BE49-F238E27FC236}">
                <a16:creationId xmlns:a16="http://schemas.microsoft.com/office/drawing/2014/main" id="{5FB46AAD-28B2-40D4-8555-3F7B76758BAF}"/>
              </a:ext>
            </a:extLst>
          </p:cNvPr>
          <p:cNvSpPr>
            <a:spLocks noGrp="1"/>
          </p:cNvSpPr>
          <p:nvPr>
            <p:ph type="sldNum" sz="quarter" idx="12"/>
          </p:nvPr>
        </p:nvSpPr>
        <p:spPr/>
        <p:txBody>
          <a:bodyPr rtlCol="0"/>
          <a:lstStyle/>
          <a:p>
            <a:pPr rtl="0"/>
            <a:fld id="{18D65601-5AE2-46FC-B138-694DDD2B510D}" type="slidenum">
              <a:rPr lang="fr-FR" smtClean="0"/>
              <a:pPr rtl="0"/>
              <a:t>27</a:t>
            </a:fld>
            <a:endParaRPr lang="fr-FR" dirty="0"/>
          </a:p>
        </p:txBody>
      </p:sp>
      <p:sp>
        <p:nvSpPr>
          <p:cNvPr id="12" name="Espace réservé du texte 11">
            <a:extLst>
              <a:ext uri="{FF2B5EF4-FFF2-40B4-BE49-F238E27FC236}">
                <a16:creationId xmlns:a16="http://schemas.microsoft.com/office/drawing/2014/main" id="{9C78B530-904A-4FFB-B79F-DD0CA2B39D35}"/>
              </a:ext>
            </a:extLst>
          </p:cNvPr>
          <p:cNvSpPr>
            <a:spLocks noGrp="1"/>
          </p:cNvSpPr>
          <p:nvPr>
            <p:ph type="title"/>
          </p:nvPr>
        </p:nvSpPr>
        <p:spPr>
          <a:xfrm>
            <a:off x="7064828" y="385852"/>
            <a:ext cx="4288971" cy="53286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Liste de coûts</a:t>
            </a:r>
          </a:p>
        </p:txBody>
      </p:sp>
    </p:spTree>
    <p:extLst>
      <p:ext uri="{BB962C8B-B14F-4D97-AF65-F5344CB8AC3E}">
        <p14:creationId xmlns:p14="http://schemas.microsoft.com/office/powerpoint/2010/main" val="3184335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65381" y="1333676"/>
            <a:ext cx="7784646" cy="657882"/>
          </a:xfrm>
        </p:spPr>
        <p:txBody>
          <a:bodyPr>
            <a:normAutofit/>
          </a:bodyPr>
          <a:lstStyle/>
          <a:p>
            <a:r>
              <a:rPr lang="fr-CA" dirty="0"/>
              <a:t>Structure de Revenus</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1482570" y="2176339"/>
            <a:ext cx="10404629" cy="3727311"/>
          </a:xfrm>
        </p:spPr>
        <p:txBody>
          <a:bodyPr>
            <a:normAutofit/>
          </a:bodyPr>
          <a:lstStyle/>
          <a:p>
            <a:pPr marL="285750" indent="-285750">
              <a:buFont typeface="Wingdings" panose="05000000000000000000" pitchFamily="2" charset="2"/>
              <a:buChar char="Ø"/>
            </a:pPr>
            <a:r>
              <a:rPr lang="fr-CA" sz="1800" dirty="0">
                <a:solidFill>
                  <a:schemeClr val="accent1"/>
                </a:solidFill>
              </a:rPr>
              <a:t>Comment allez-vous établir les prix de vos produits ou services? (analyse de la concurrence, selon les coûts de production, selon la demande)</a:t>
            </a:r>
          </a:p>
          <a:p>
            <a:pPr marL="285750" indent="-285750">
              <a:buFont typeface="Wingdings" panose="05000000000000000000" pitchFamily="2" charset="2"/>
              <a:buChar char="Ø"/>
            </a:pPr>
            <a:r>
              <a:rPr lang="fr-CA" sz="1800" dirty="0">
                <a:solidFill>
                  <a:schemeClr val="accent1"/>
                </a:solidFill>
              </a:rPr>
              <a:t>Quels sont les modalités de paiements que vous allez offrir ?( comptant, cartes débits et crédits, virements, paiements échelonnés, etc.)</a:t>
            </a:r>
          </a:p>
          <a:p>
            <a:pPr marL="285750" indent="-285750">
              <a:buFont typeface="Wingdings" panose="05000000000000000000" pitchFamily="2" charset="2"/>
              <a:buChar char="Ø"/>
            </a:pPr>
            <a:r>
              <a:rPr lang="fr-CA" sz="1800" dirty="0">
                <a:solidFill>
                  <a:schemeClr val="accent1"/>
                </a:solidFill>
              </a:rPr>
              <a:t>Quels sont les produits ou services les plus rentables ?</a:t>
            </a:r>
          </a:p>
          <a:p>
            <a:pPr marL="285750" indent="-285750">
              <a:buFont typeface="Wingdings" panose="05000000000000000000" pitchFamily="2" charset="2"/>
              <a:buChar char="Ø"/>
            </a:pPr>
            <a:r>
              <a:rPr lang="fr-CA" sz="1800" dirty="0">
                <a:solidFill>
                  <a:schemeClr val="accent1"/>
                </a:solidFill>
              </a:rPr>
              <a:t>Composante importante afin de mesurer la viabilité/rentabilité/profitabilité</a:t>
            </a:r>
          </a:p>
          <a:p>
            <a:r>
              <a:rPr lang="fr-CA" sz="1800" dirty="0">
                <a:solidFill>
                  <a:schemeClr val="accent1"/>
                </a:solidFill>
              </a:rPr>
              <a:t>Note : les revenus de l’entreprise doivent minimalement couvrir les dépenses</a:t>
            </a: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28</a:t>
            </a:fld>
            <a:endParaRPr lang="fr-FR" noProof="0"/>
          </a:p>
        </p:txBody>
      </p:sp>
    </p:spTree>
    <p:extLst>
      <p:ext uri="{BB962C8B-B14F-4D97-AF65-F5344CB8AC3E}">
        <p14:creationId xmlns:p14="http://schemas.microsoft.com/office/powerpoint/2010/main" val="285524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65381" y="1333676"/>
            <a:ext cx="7784646" cy="657882"/>
          </a:xfrm>
        </p:spPr>
        <p:txBody>
          <a:bodyPr>
            <a:normAutofit fontScale="90000"/>
          </a:bodyPr>
          <a:lstStyle/>
          <a:p>
            <a:r>
              <a:rPr lang="fr-CA" dirty="0"/>
              <a:t>Modèle d’affaires responsable (développement durable)</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1482571" y="2176339"/>
            <a:ext cx="8069802" cy="3727311"/>
          </a:xfrm>
        </p:spPr>
        <p:txBody>
          <a:bodyPr>
            <a:normAutofit/>
          </a:bodyPr>
          <a:lstStyle/>
          <a:p>
            <a:r>
              <a:rPr lang="fr-CA" sz="1800" dirty="0">
                <a:solidFill>
                  <a:schemeClr val="accent1"/>
                </a:solidFill>
              </a:rPr>
              <a:t>Ajoute les composantes suivantes :</a:t>
            </a:r>
          </a:p>
          <a:p>
            <a:pPr marL="285750" indent="-285750">
              <a:buFont typeface="Wingdings" panose="05000000000000000000" pitchFamily="2" charset="2"/>
              <a:buChar char="Ø"/>
            </a:pPr>
            <a:r>
              <a:rPr lang="fr-CA" sz="1800" dirty="0">
                <a:solidFill>
                  <a:schemeClr val="accent1"/>
                </a:solidFill>
              </a:rPr>
              <a:t>Gouvernance</a:t>
            </a:r>
          </a:p>
          <a:p>
            <a:pPr marL="285750" indent="-285750">
              <a:buFont typeface="Wingdings" panose="05000000000000000000" pitchFamily="2" charset="2"/>
              <a:buChar char="Ø"/>
            </a:pPr>
            <a:r>
              <a:rPr lang="fr-CA" sz="1800" dirty="0">
                <a:solidFill>
                  <a:schemeClr val="accent1"/>
                </a:solidFill>
              </a:rPr>
              <a:t>Mission, vision, valeurs (cohérence interne (boussole), devrait être fait dès le début)</a:t>
            </a:r>
          </a:p>
          <a:p>
            <a:pPr marL="285750" indent="-285750">
              <a:buFont typeface="Wingdings" panose="05000000000000000000" pitchFamily="2" charset="2"/>
              <a:buChar char="Ø"/>
            </a:pPr>
            <a:r>
              <a:rPr lang="fr-CA" sz="1800" dirty="0">
                <a:solidFill>
                  <a:schemeClr val="accent1"/>
                </a:solidFill>
              </a:rPr>
              <a:t>Retombées sociales</a:t>
            </a:r>
          </a:p>
          <a:p>
            <a:pPr marL="285750" indent="-285750">
              <a:buFont typeface="Wingdings" panose="05000000000000000000" pitchFamily="2" charset="2"/>
              <a:buChar char="Ø"/>
            </a:pPr>
            <a:r>
              <a:rPr lang="fr-CA" sz="1800" dirty="0">
                <a:solidFill>
                  <a:schemeClr val="accent1"/>
                </a:solidFill>
              </a:rPr>
              <a:t>Impact environnemental (positif et négatif)</a:t>
            </a: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29</a:t>
            </a:fld>
            <a:endParaRPr lang="fr-FR" noProof="0"/>
          </a:p>
        </p:txBody>
      </p:sp>
    </p:spTree>
    <p:extLst>
      <p:ext uri="{BB962C8B-B14F-4D97-AF65-F5344CB8AC3E}">
        <p14:creationId xmlns:p14="http://schemas.microsoft.com/office/powerpoint/2010/main" val="360636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7B47E8C-1F0A-40EF-81C0-6BA51F14DE35}"/>
              </a:ext>
            </a:extLst>
          </p:cNvPr>
          <p:cNvSpPr>
            <a:spLocks noGrp="1"/>
          </p:cNvSpPr>
          <p:nvPr>
            <p:ph type="dt" sz="half" idx="10"/>
          </p:nvPr>
        </p:nvSpPr>
        <p:spPr/>
        <p:txBody>
          <a:bodyPr rtlCol="0"/>
          <a:lstStyle/>
          <a:p>
            <a:pPr rtl="0"/>
            <a:r>
              <a:rPr lang="fr-FR"/>
              <a:t>8/05/20XX</a:t>
            </a:r>
          </a:p>
        </p:txBody>
      </p:sp>
      <p:sp>
        <p:nvSpPr>
          <p:cNvPr id="5" name="Espace réservé du numéro de diapositive 4">
            <a:extLst>
              <a:ext uri="{FF2B5EF4-FFF2-40B4-BE49-F238E27FC236}">
                <a16:creationId xmlns:a16="http://schemas.microsoft.com/office/drawing/2014/main" id="{DE6AF1E4-56E5-40D1-BBF3-E946721384C3}"/>
              </a:ext>
            </a:extLst>
          </p:cNvPr>
          <p:cNvSpPr>
            <a:spLocks noGrp="1"/>
          </p:cNvSpPr>
          <p:nvPr>
            <p:ph type="sldNum" sz="quarter" idx="12"/>
          </p:nvPr>
        </p:nvSpPr>
        <p:spPr/>
        <p:txBody>
          <a:bodyPr rtlCol="0"/>
          <a:lstStyle/>
          <a:p>
            <a:pPr rtl="0"/>
            <a:fld id="{18D65601-5AE2-46FC-B138-694DDD2B510D}" type="slidenum">
              <a:rPr lang="fr-FR" smtClean="0"/>
              <a:pPr/>
              <a:t>3</a:t>
            </a:fld>
            <a:endParaRPr lang="fr-FR"/>
          </a:p>
        </p:txBody>
      </p:sp>
      <p:sp>
        <p:nvSpPr>
          <p:cNvPr id="27" name="Espace réservé du texte 26">
            <a:extLst>
              <a:ext uri="{FF2B5EF4-FFF2-40B4-BE49-F238E27FC236}">
                <a16:creationId xmlns:a16="http://schemas.microsoft.com/office/drawing/2014/main" id="{8CB3BA1F-61EC-43EA-B954-8D7BA548F23B}"/>
              </a:ext>
            </a:extLst>
          </p:cNvPr>
          <p:cNvSpPr>
            <a:spLocks noGrp="1"/>
          </p:cNvSpPr>
          <p:nvPr>
            <p:ph type="body" sz="quarter" idx="14"/>
          </p:nvPr>
        </p:nvSpPr>
        <p:spPr/>
        <p:txBody>
          <a:bodyPr rtlCol="0"/>
          <a:lstStyle/>
          <a:p>
            <a:pPr rtl="0"/>
            <a:r>
              <a:rPr lang="fr-FR" dirty="0"/>
              <a:t>Vicki-May Hamm​​</a:t>
            </a:r>
          </a:p>
        </p:txBody>
      </p:sp>
      <p:sp>
        <p:nvSpPr>
          <p:cNvPr id="36" name="Espace réservé du contenu 35">
            <a:extLst>
              <a:ext uri="{FF2B5EF4-FFF2-40B4-BE49-F238E27FC236}">
                <a16:creationId xmlns:a16="http://schemas.microsoft.com/office/drawing/2014/main" id="{E729BB73-6CD7-44AA-A8FE-669B7271B5B8}"/>
              </a:ext>
            </a:extLst>
          </p:cNvPr>
          <p:cNvSpPr>
            <a:spLocks noGrp="1"/>
          </p:cNvSpPr>
          <p:nvPr>
            <p:ph sz="quarter" idx="15"/>
          </p:nvPr>
        </p:nvSpPr>
        <p:spPr>
          <a:xfrm>
            <a:off x="6519230" y="2756830"/>
            <a:ext cx="5400430" cy="2886089"/>
          </a:xfrm>
        </p:spPr>
        <p:txBody>
          <a:bodyPr rtlCol="0"/>
          <a:lstStyle/>
          <a:p>
            <a:pPr rtl="0"/>
            <a:r>
              <a:rPr lang="fr-FR" dirty="0"/>
              <a:t>Formation de base en travail social</a:t>
            </a:r>
          </a:p>
          <a:p>
            <a:pPr rtl="0"/>
            <a:r>
              <a:rPr lang="fr-FR" dirty="0"/>
              <a:t>10 ans en développement local et communautaire</a:t>
            </a:r>
          </a:p>
          <a:p>
            <a:pPr rtl="0"/>
            <a:r>
              <a:rPr lang="fr-FR" dirty="0"/>
              <a:t>20 ans en développement des affaires et communication</a:t>
            </a:r>
          </a:p>
          <a:p>
            <a:pPr rtl="0"/>
            <a:r>
              <a:rPr lang="fr-FR" dirty="0"/>
              <a:t>16 ans en politique municipale</a:t>
            </a:r>
          </a:p>
          <a:p>
            <a:pPr rtl="0"/>
            <a:r>
              <a:rPr lang="fr-FR" dirty="0"/>
              <a:t>Auteure d’un livre sur le leadership au féminin</a:t>
            </a:r>
          </a:p>
        </p:txBody>
      </p:sp>
      <p:sp>
        <p:nvSpPr>
          <p:cNvPr id="29" name="Espace réservé du texte 28">
            <a:extLst>
              <a:ext uri="{FF2B5EF4-FFF2-40B4-BE49-F238E27FC236}">
                <a16:creationId xmlns:a16="http://schemas.microsoft.com/office/drawing/2014/main" id="{6A070758-9539-49E3-9A13-06037269F5F0}"/>
              </a:ext>
            </a:extLst>
          </p:cNvPr>
          <p:cNvSpPr>
            <a:spLocks noGrp="1"/>
          </p:cNvSpPr>
          <p:nvPr>
            <p:ph type="title"/>
          </p:nvPr>
        </p:nvSpPr>
        <p:spPr>
          <a:xfrm rot="16200000">
            <a:off x="-996877" y="4132458"/>
            <a:ext cx="3493110" cy="95467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Introduction de la formatrice</a:t>
            </a:r>
          </a:p>
        </p:txBody>
      </p:sp>
      <p:pic>
        <p:nvPicPr>
          <p:cNvPr id="8" name="Espace réservé pour une image  7" descr="Une image contenant personne, intérieur, rouge, femme&#10;&#10;Description générée automatiquement">
            <a:extLst>
              <a:ext uri="{FF2B5EF4-FFF2-40B4-BE49-F238E27FC236}">
                <a16:creationId xmlns:a16="http://schemas.microsoft.com/office/drawing/2014/main" id="{010F97E8-163F-48E8-8480-251204C647C8}"/>
              </a:ext>
            </a:extLst>
          </p:cNvPr>
          <p:cNvPicPr>
            <a:picLocks noGrp="1" noChangeAspect="1"/>
          </p:cNvPicPr>
          <p:nvPr>
            <p:ph type="pic" sz="quarter" idx="13"/>
          </p:nvPr>
        </p:nvPicPr>
        <p:blipFill>
          <a:blip r:embed="rId3"/>
          <a:srcRect l="5375" r="5375"/>
          <a:stretch>
            <a:fillRect/>
          </a:stretch>
        </p:blipFill>
        <p:spPr/>
      </p:pic>
    </p:spTree>
    <p:extLst>
      <p:ext uri="{BB962C8B-B14F-4D97-AF65-F5344CB8AC3E}">
        <p14:creationId xmlns:p14="http://schemas.microsoft.com/office/powerpoint/2010/main" val="660747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65381" y="1333676"/>
            <a:ext cx="7784646" cy="657882"/>
          </a:xfrm>
        </p:spPr>
        <p:txBody>
          <a:bodyPr>
            <a:normAutofit/>
          </a:bodyPr>
          <a:lstStyle/>
          <a:p>
            <a:r>
              <a:rPr lang="fr-CA" dirty="0"/>
              <a:t>Réflexion complémentaire</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1482571" y="2176339"/>
            <a:ext cx="8069802" cy="3727311"/>
          </a:xfrm>
        </p:spPr>
        <p:txBody>
          <a:bodyPr>
            <a:normAutofit/>
          </a:bodyPr>
          <a:lstStyle/>
          <a:p>
            <a:r>
              <a:rPr lang="fr-CA" sz="1800" dirty="0">
                <a:solidFill>
                  <a:schemeClr val="accent1"/>
                </a:solidFill>
              </a:rPr>
              <a:t>PESTEL (l’environnement dans lequel évolue votre entreprise) :</a:t>
            </a:r>
          </a:p>
          <a:p>
            <a:pPr marL="285750" indent="-285750">
              <a:buFont typeface="Wingdings" panose="05000000000000000000" pitchFamily="2" charset="2"/>
              <a:buChar char="Ø"/>
            </a:pPr>
            <a:r>
              <a:rPr lang="fr-CA" sz="1800" dirty="0">
                <a:solidFill>
                  <a:schemeClr val="accent1"/>
                </a:solidFill>
              </a:rPr>
              <a:t>Politique (exemple : restriction pendant la pandémie)</a:t>
            </a:r>
          </a:p>
          <a:p>
            <a:pPr marL="285750" indent="-285750">
              <a:buFont typeface="Wingdings" panose="05000000000000000000" pitchFamily="2" charset="2"/>
              <a:buChar char="Ø"/>
            </a:pPr>
            <a:r>
              <a:rPr lang="fr-CA" sz="1800" dirty="0">
                <a:solidFill>
                  <a:schemeClr val="accent1"/>
                </a:solidFill>
              </a:rPr>
              <a:t>Économique (exemple : contexte inflationniste)</a:t>
            </a:r>
          </a:p>
          <a:p>
            <a:pPr marL="285750" indent="-285750">
              <a:buFont typeface="Wingdings" panose="05000000000000000000" pitchFamily="2" charset="2"/>
              <a:buChar char="Ø"/>
            </a:pPr>
            <a:r>
              <a:rPr lang="fr-CA" sz="1800" dirty="0">
                <a:solidFill>
                  <a:schemeClr val="accent1"/>
                </a:solidFill>
              </a:rPr>
              <a:t>Social (exemple : démographie)</a:t>
            </a:r>
          </a:p>
          <a:p>
            <a:pPr marL="285750" indent="-285750">
              <a:buFont typeface="Wingdings" panose="05000000000000000000" pitchFamily="2" charset="2"/>
              <a:buChar char="Ø"/>
            </a:pPr>
            <a:r>
              <a:rPr lang="fr-CA" sz="1800" dirty="0">
                <a:solidFill>
                  <a:schemeClr val="accent1"/>
                </a:solidFill>
              </a:rPr>
              <a:t>Technologique (exemple : achat en ligne)</a:t>
            </a:r>
          </a:p>
          <a:p>
            <a:pPr marL="285750" indent="-285750">
              <a:buFont typeface="Wingdings" panose="05000000000000000000" pitchFamily="2" charset="2"/>
              <a:buChar char="Ø"/>
            </a:pPr>
            <a:r>
              <a:rPr lang="fr-CA" sz="1800" dirty="0">
                <a:solidFill>
                  <a:schemeClr val="accent1"/>
                </a:solidFill>
              </a:rPr>
              <a:t>Écologique (exemple:  tendance du marché au niveau de l’écoresponsabilité)</a:t>
            </a:r>
          </a:p>
          <a:p>
            <a:pPr marL="285750" indent="-285750">
              <a:buFont typeface="Wingdings" panose="05000000000000000000" pitchFamily="2" charset="2"/>
              <a:buChar char="Ø"/>
            </a:pPr>
            <a:r>
              <a:rPr lang="fr-CA" sz="1800" dirty="0">
                <a:solidFill>
                  <a:schemeClr val="accent1"/>
                </a:solidFill>
              </a:rPr>
              <a:t>Législatif (exemple : adoption et mise en œuvre de la loi 25)</a:t>
            </a:r>
          </a:p>
          <a:p>
            <a:pPr marL="285750" indent="-285750">
              <a:buFont typeface="Wingdings" panose="05000000000000000000" pitchFamily="2" charset="2"/>
              <a:buChar char="Ø"/>
            </a:pPr>
            <a:endParaRPr lang="fr-CA" sz="1800" dirty="0">
              <a:solidFill>
                <a:schemeClr val="accent1"/>
              </a:solidFill>
            </a:endParaRP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30</a:t>
            </a:fld>
            <a:endParaRPr lang="fr-FR" noProof="0"/>
          </a:p>
        </p:txBody>
      </p:sp>
    </p:spTree>
    <p:extLst>
      <p:ext uri="{BB962C8B-B14F-4D97-AF65-F5344CB8AC3E}">
        <p14:creationId xmlns:p14="http://schemas.microsoft.com/office/powerpoint/2010/main" val="9966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image 100" descr="Gros plan d’une table et de chaise">
            <a:extLst>
              <a:ext uri="{FF2B5EF4-FFF2-40B4-BE49-F238E27FC236}">
                <a16:creationId xmlns:a16="http://schemas.microsoft.com/office/drawing/2014/main" id="{5D77CEE8-2F2A-4FCD-A3D8-8648DAA4304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t="3" b="3"/>
          <a:stretch/>
        </p:blipFill>
        <p:spPr/>
      </p:pic>
      <p:sp>
        <p:nvSpPr>
          <p:cNvPr id="3" name="Espace réservé de la date 2">
            <a:extLst>
              <a:ext uri="{FF2B5EF4-FFF2-40B4-BE49-F238E27FC236}">
                <a16:creationId xmlns:a16="http://schemas.microsoft.com/office/drawing/2014/main" id="{0E4865AA-CEF3-49DC-A71E-BA01A20A7DBF}"/>
              </a:ext>
            </a:extLst>
          </p:cNvPr>
          <p:cNvSpPr>
            <a:spLocks noGrp="1"/>
          </p:cNvSpPr>
          <p:nvPr>
            <p:ph type="dt" sz="half" idx="10"/>
          </p:nvPr>
        </p:nvSpPr>
        <p:spPr/>
        <p:txBody>
          <a:bodyPr rtlCol="0"/>
          <a:lstStyle/>
          <a:p>
            <a:pPr rtl="0"/>
            <a:endParaRPr lang="fr-FR" dirty="0"/>
          </a:p>
        </p:txBody>
      </p:sp>
      <p:sp>
        <p:nvSpPr>
          <p:cNvPr id="5" name="Espace réservé du numéro de diapositive 4">
            <a:extLst>
              <a:ext uri="{FF2B5EF4-FFF2-40B4-BE49-F238E27FC236}">
                <a16:creationId xmlns:a16="http://schemas.microsoft.com/office/drawing/2014/main" id="{3BDEDB3A-C068-4452-A16D-219DDA3D759E}"/>
              </a:ext>
            </a:extLst>
          </p:cNvPr>
          <p:cNvSpPr>
            <a:spLocks noGrp="1"/>
          </p:cNvSpPr>
          <p:nvPr>
            <p:ph type="sldNum" sz="quarter" idx="12"/>
          </p:nvPr>
        </p:nvSpPr>
        <p:spPr/>
        <p:txBody>
          <a:bodyPr rtlCol="0"/>
          <a:lstStyle/>
          <a:p>
            <a:pPr rtl="0"/>
            <a:fld id="{18D65601-5AE2-46FC-B138-694DDD2B510D}" type="slidenum">
              <a:rPr lang="fr-FR" smtClean="0"/>
              <a:pPr rtl="0"/>
              <a:t>31</a:t>
            </a:fld>
            <a:endParaRPr lang="fr-FR"/>
          </a:p>
        </p:txBody>
      </p:sp>
      <p:sp>
        <p:nvSpPr>
          <p:cNvPr id="14" name="Espace réservé du contenu 13">
            <a:extLst>
              <a:ext uri="{FF2B5EF4-FFF2-40B4-BE49-F238E27FC236}">
                <a16:creationId xmlns:a16="http://schemas.microsoft.com/office/drawing/2014/main" id="{D529AC97-CEEF-4F49-9BAD-DD30A7E3B5D4}"/>
              </a:ext>
            </a:extLst>
          </p:cNvPr>
          <p:cNvSpPr>
            <a:spLocks noGrp="1"/>
          </p:cNvSpPr>
          <p:nvPr>
            <p:ph sz="quarter" idx="15"/>
          </p:nvPr>
        </p:nvSpPr>
        <p:spPr>
          <a:xfrm>
            <a:off x="5109844" y="851647"/>
            <a:ext cx="5880885" cy="1635482"/>
          </a:xfrm>
        </p:spPr>
        <p:txBody>
          <a:bodyPr rtlCol="0" anchor="ctr">
            <a:normAutofit/>
          </a:bodyPr>
          <a:lstStyle/>
          <a:p>
            <a:pPr rtl="0"/>
            <a:r>
              <a:rPr lang="fr-FR" dirty="0"/>
              <a:t>À chaque étape de réflexion des composantes, réajuster au besoin. Afficher le modèle d’affaires, tel un tableau de bord, faites-le évoluer!</a:t>
            </a:r>
          </a:p>
        </p:txBody>
      </p:sp>
      <p:sp>
        <p:nvSpPr>
          <p:cNvPr id="13" name="Espace réservé du texte 12">
            <a:extLst>
              <a:ext uri="{FF2B5EF4-FFF2-40B4-BE49-F238E27FC236}">
                <a16:creationId xmlns:a16="http://schemas.microsoft.com/office/drawing/2014/main" id="{8FD7DC7A-3B7F-410C-9B4A-818BD4FCC326}"/>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Outil dynamique et</a:t>
            </a:r>
            <a:br>
              <a:rPr lang="fr-FR" dirty="0"/>
            </a:br>
            <a:r>
              <a:rPr lang="fr-FR" dirty="0"/>
              <a:t>Pivot</a:t>
            </a:r>
          </a:p>
        </p:txBody>
      </p:sp>
      <p:sp>
        <p:nvSpPr>
          <p:cNvPr id="66" name="Rectangle 65">
            <a:extLst>
              <a:ext uri="{FF2B5EF4-FFF2-40B4-BE49-F238E27FC236}">
                <a16:creationId xmlns:a16="http://schemas.microsoft.com/office/drawing/2014/main" id="{70C5C27B-32E5-4B40-A6B9-D41475D84278}"/>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Tree>
    <p:extLst>
      <p:ext uri="{BB962C8B-B14F-4D97-AF65-F5344CB8AC3E}">
        <p14:creationId xmlns:p14="http://schemas.microsoft.com/office/powerpoint/2010/main" val="1355698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7B8A1-0401-9E0C-5355-69E728BAC274}"/>
              </a:ext>
            </a:extLst>
          </p:cNvPr>
          <p:cNvSpPr>
            <a:spLocks noGrp="1"/>
          </p:cNvSpPr>
          <p:nvPr>
            <p:ph type="title"/>
          </p:nvPr>
        </p:nvSpPr>
        <p:spPr>
          <a:xfrm>
            <a:off x="1865381" y="1333676"/>
            <a:ext cx="7784646" cy="657882"/>
          </a:xfrm>
        </p:spPr>
        <p:txBody>
          <a:bodyPr>
            <a:normAutofit/>
          </a:bodyPr>
          <a:lstStyle/>
          <a:p>
            <a:r>
              <a:rPr lang="fr-CA" dirty="0"/>
              <a:t>Ressources et références</a:t>
            </a:r>
          </a:p>
        </p:txBody>
      </p:sp>
      <p:sp>
        <p:nvSpPr>
          <p:cNvPr id="4" name="Espace réservé du contenu 3">
            <a:extLst>
              <a:ext uri="{FF2B5EF4-FFF2-40B4-BE49-F238E27FC236}">
                <a16:creationId xmlns:a16="http://schemas.microsoft.com/office/drawing/2014/main" id="{505D2978-B9A7-388E-9829-7EA5D080AC3C}"/>
              </a:ext>
            </a:extLst>
          </p:cNvPr>
          <p:cNvSpPr>
            <a:spLocks noGrp="1"/>
          </p:cNvSpPr>
          <p:nvPr>
            <p:ph sz="quarter" idx="15"/>
          </p:nvPr>
        </p:nvSpPr>
        <p:spPr>
          <a:xfrm>
            <a:off x="781236" y="2867487"/>
            <a:ext cx="10723376" cy="3036163"/>
          </a:xfrm>
        </p:spPr>
        <p:txBody>
          <a:bodyPr>
            <a:normAutofit fontScale="85000" lnSpcReduction="10000"/>
          </a:bodyPr>
          <a:lstStyle/>
          <a:p>
            <a:r>
              <a:rPr lang="fr-CA" sz="1800" b="1" dirty="0">
                <a:solidFill>
                  <a:schemeClr val="accent1"/>
                </a:solidFill>
              </a:rPr>
              <a:t>Modèle d’affaires BDC </a:t>
            </a:r>
            <a:r>
              <a:rPr lang="fr-CA" sz="1800" dirty="0">
                <a:solidFill>
                  <a:schemeClr val="accent1"/>
                </a:solidFill>
              </a:rPr>
              <a:t>: </a:t>
            </a:r>
            <a:r>
              <a:rPr lang="fr-CA" sz="1800" dirty="0">
                <a:solidFill>
                  <a:schemeClr val="accent1"/>
                </a:solidFill>
                <a:hlinkClick r:id="rId2"/>
              </a:rPr>
              <a:t>https://www.bdc.ca/fr/articles-outils/boite-outils-entrepreneur/gabarits-documents-guides-affaires/outil-canevas-modele-affaires</a:t>
            </a:r>
            <a:endParaRPr lang="fr-CA" sz="1800" dirty="0">
              <a:solidFill>
                <a:schemeClr val="accent1"/>
              </a:solidFill>
            </a:endParaRPr>
          </a:p>
          <a:p>
            <a:r>
              <a:rPr lang="fr-CA" sz="1800" b="1" dirty="0">
                <a:solidFill>
                  <a:schemeClr val="accent1"/>
                </a:solidFill>
              </a:rPr>
              <a:t>Modèle de plan d’affaires BDC</a:t>
            </a:r>
            <a:r>
              <a:rPr lang="fr-CA" sz="1800" dirty="0">
                <a:solidFill>
                  <a:schemeClr val="accent1"/>
                </a:solidFill>
              </a:rPr>
              <a:t> : </a:t>
            </a:r>
            <a:r>
              <a:rPr lang="fr-CA" sz="1800" dirty="0">
                <a:solidFill>
                  <a:schemeClr val="accent1"/>
                </a:solidFill>
                <a:hlinkClick r:id="rId2"/>
              </a:rPr>
              <a:t>https://www.bdc.ca/fr/articles-outils/boite-outils-entrepreneur/gabarits-documents-guides-affaires/modele-plan-affaires</a:t>
            </a:r>
            <a:endParaRPr lang="fr-CA" sz="1800" dirty="0">
              <a:solidFill>
                <a:schemeClr val="accent1"/>
              </a:solidFill>
            </a:endParaRPr>
          </a:p>
          <a:p>
            <a:r>
              <a:rPr lang="fr-CA" sz="1800" b="1" dirty="0">
                <a:solidFill>
                  <a:schemeClr val="accent1"/>
                </a:solidFill>
              </a:rPr>
              <a:t>Vidéo sur le modèle d’affaires durable </a:t>
            </a:r>
            <a:r>
              <a:rPr lang="fr-CA" sz="1800" dirty="0">
                <a:solidFill>
                  <a:schemeClr val="accent1"/>
                </a:solidFill>
              </a:rPr>
              <a:t>: </a:t>
            </a:r>
            <a:r>
              <a:rPr lang="fr-CA" sz="1800" dirty="0">
                <a:solidFill>
                  <a:schemeClr val="accent1"/>
                </a:solidFill>
                <a:hlinkClick r:id="rId2"/>
              </a:rPr>
              <a:t>https://www.youtube.com/watch?v=zZdyo0nxw1o</a:t>
            </a:r>
            <a:endParaRPr lang="fr-CA" sz="1800" dirty="0">
              <a:solidFill>
                <a:schemeClr val="accent1"/>
              </a:solidFill>
            </a:endParaRPr>
          </a:p>
          <a:p>
            <a:r>
              <a:rPr lang="fr-CA" sz="1800" b="1" dirty="0">
                <a:solidFill>
                  <a:schemeClr val="accent1"/>
                </a:solidFill>
              </a:rPr>
              <a:t>Vidéo explications du modèle d’affaires </a:t>
            </a:r>
            <a:r>
              <a:rPr lang="fr-CA" sz="1800" dirty="0">
                <a:solidFill>
                  <a:schemeClr val="accent1"/>
                </a:solidFill>
              </a:rPr>
              <a:t>: </a:t>
            </a:r>
            <a:r>
              <a:rPr lang="fr-CA" sz="1800" dirty="0">
                <a:solidFill>
                  <a:schemeClr val="accent1"/>
                </a:solidFill>
                <a:hlinkClick r:id="rId3"/>
              </a:rPr>
              <a:t>https://fr.linkedin.com/learning/entreprendre-grace-au-business-model-canvas</a:t>
            </a:r>
            <a:endParaRPr lang="fr-CA" sz="1800" dirty="0">
              <a:solidFill>
                <a:schemeClr val="accent1"/>
              </a:solidFill>
            </a:endParaRPr>
          </a:p>
          <a:p>
            <a:r>
              <a:rPr lang="fr-CA" sz="1800" b="1" dirty="0">
                <a:solidFill>
                  <a:schemeClr val="accent1"/>
                </a:solidFill>
              </a:rPr>
              <a:t>Formations complémentaires : canecoop.ca</a:t>
            </a:r>
          </a:p>
          <a:p>
            <a:r>
              <a:rPr lang="fr-CA" sz="1800" b="1" dirty="0">
                <a:solidFill>
                  <a:schemeClr val="accent1"/>
                </a:solidFill>
              </a:rPr>
              <a:t>Commander mon livre : unmilliondereves.com</a:t>
            </a:r>
          </a:p>
          <a:p>
            <a:endParaRPr lang="fr-CA" sz="1800" dirty="0">
              <a:solidFill>
                <a:schemeClr val="accent1"/>
              </a:solidFill>
            </a:endParaRPr>
          </a:p>
          <a:p>
            <a:endParaRPr lang="fr-CA" sz="1800" dirty="0">
              <a:solidFill>
                <a:schemeClr val="accent1"/>
              </a:solidFill>
            </a:endParaRPr>
          </a:p>
          <a:p>
            <a:endParaRPr lang="fr-CA" sz="1800" dirty="0">
              <a:solidFill>
                <a:schemeClr val="accent1"/>
              </a:solidFill>
            </a:endParaRPr>
          </a:p>
          <a:p>
            <a:endParaRPr lang="fr-CA" sz="1800" dirty="0">
              <a:solidFill>
                <a:schemeClr val="accent1"/>
              </a:solidFill>
            </a:endParaRPr>
          </a:p>
        </p:txBody>
      </p:sp>
      <p:sp>
        <p:nvSpPr>
          <p:cNvPr id="5" name="Espace réservé de la date 4">
            <a:extLst>
              <a:ext uri="{FF2B5EF4-FFF2-40B4-BE49-F238E27FC236}">
                <a16:creationId xmlns:a16="http://schemas.microsoft.com/office/drawing/2014/main" id="{01DB02FA-B98B-0885-A0AD-1423BEDB326B}"/>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463E04B3-CA24-6BD2-4E2A-14444320201D}"/>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1BF12D24-6F5D-3336-2BAA-4938DE7E3CBB}"/>
              </a:ext>
            </a:extLst>
          </p:cNvPr>
          <p:cNvSpPr>
            <a:spLocks noGrp="1"/>
          </p:cNvSpPr>
          <p:nvPr>
            <p:ph type="sldNum" sz="quarter" idx="12"/>
          </p:nvPr>
        </p:nvSpPr>
        <p:spPr/>
        <p:txBody>
          <a:bodyPr/>
          <a:lstStyle/>
          <a:p>
            <a:pPr rtl="0"/>
            <a:fld id="{18D65601-5AE2-46FC-B138-694DDD2B510D}" type="slidenum">
              <a:rPr lang="fr-FR" noProof="0" smtClean="0"/>
              <a:pPr rtl="0"/>
              <a:t>32</a:t>
            </a:fld>
            <a:endParaRPr lang="fr-FR" noProof="0"/>
          </a:p>
        </p:txBody>
      </p:sp>
    </p:spTree>
    <p:extLst>
      <p:ext uri="{BB962C8B-B14F-4D97-AF65-F5344CB8AC3E}">
        <p14:creationId xmlns:p14="http://schemas.microsoft.com/office/powerpoint/2010/main" val="995689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Espace réservé d’image 172" descr="Groupe de personnes qui lèvent la main">
            <a:extLst>
              <a:ext uri="{FF2B5EF4-FFF2-40B4-BE49-F238E27FC236}">
                <a16:creationId xmlns:a16="http://schemas.microsoft.com/office/drawing/2014/main" id="{971515B1-92BF-428B-805A-F5D5532285FB}"/>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13" r="13"/>
          <a:stretch/>
        </p:blipFill>
        <p:spPr/>
      </p:pic>
      <p:sp>
        <p:nvSpPr>
          <p:cNvPr id="4" name="Espace réservé du numéro de diapositive 3">
            <a:extLst>
              <a:ext uri="{FF2B5EF4-FFF2-40B4-BE49-F238E27FC236}">
                <a16:creationId xmlns:a16="http://schemas.microsoft.com/office/drawing/2014/main" id="{1599C981-FFE0-4DE7-BCE3-2AFFA0D61B83}"/>
              </a:ext>
            </a:extLst>
          </p:cNvPr>
          <p:cNvSpPr>
            <a:spLocks noGrp="1"/>
          </p:cNvSpPr>
          <p:nvPr>
            <p:ph type="sldNum" sz="quarter" idx="12"/>
          </p:nvPr>
        </p:nvSpPr>
        <p:spPr/>
        <p:txBody>
          <a:bodyPr rtlCol="0"/>
          <a:lstStyle/>
          <a:p>
            <a:pPr rtl="0"/>
            <a:fld id="{18D65601-5AE2-46FC-B138-694DDD2B510D}" type="slidenum">
              <a:rPr lang="fr-FR" smtClean="0"/>
              <a:pPr rtl="0"/>
              <a:t>33</a:t>
            </a:fld>
            <a:endParaRPr lang="fr-FR"/>
          </a:p>
        </p:txBody>
      </p:sp>
      <p:sp>
        <p:nvSpPr>
          <p:cNvPr id="22" name="Espace réservé du texte 21">
            <a:extLst>
              <a:ext uri="{FF2B5EF4-FFF2-40B4-BE49-F238E27FC236}">
                <a16:creationId xmlns:a16="http://schemas.microsoft.com/office/drawing/2014/main" id="{CBCB163A-DD49-4E4B-9289-C8ABBE6C2E23}"/>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br>
              <a:rPr lang="fr-FR"/>
            </a:br>
            <a:r>
              <a:rPr lang="fr-FR"/>
              <a:t>Discussion </a:t>
            </a:r>
            <a:r>
              <a:rPr lang="fr-FR" dirty="0"/>
              <a:t>ouverte et période de questions</a:t>
            </a:r>
          </a:p>
        </p:txBody>
      </p:sp>
    </p:spTree>
    <p:extLst>
      <p:ext uri="{BB962C8B-B14F-4D97-AF65-F5344CB8AC3E}">
        <p14:creationId xmlns:p14="http://schemas.microsoft.com/office/powerpoint/2010/main" val="405613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D1133-4941-7770-2D45-5EBABB91DD7D}"/>
              </a:ext>
            </a:extLst>
          </p:cNvPr>
          <p:cNvSpPr>
            <a:spLocks noGrp="1"/>
          </p:cNvSpPr>
          <p:nvPr>
            <p:ph type="title"/>
          </p:nvPr>
        </p:nvSpPr>
        <p:spPr/>
        <p:txBody>
          <a:bodyPr>
            <a:normAutofit fontScale="90000"/>
          </a:bodyPr>
          <a:lstStyle/>
          <a:p>
            <a:r>
              <a:rPr lang="fr-CA" dirty="0"/>
              <a:t>Connaître l’écosystème entrepreneurial</a:t>
            </a:r>
          </a:p>
        </p:txBody>
      </p:sp>
      <p:sp>
        <p:nvSpPr>
          <p:cNvPr id="4" name="Espace réservé du contenu 3">
            <a:extLst>
              <a:ext uri="{FF2B5EF4-FFF2-40B4-BE49-F238E27FC236}">
                <a16:creationId xmlns:a16="http://schemas.microsoft.com/office/drawing/2014/main" id="{192F7AE6-37C3-62A3-9099-E12C5572948F}"/>
              </a:ext>
            </a:extLst>
          </p:cNvPr>
          <p:cNvSpPr>
            <a:spLocks noGrp="1"/>
          </p:cNvSpPr>
          <p:nvPr>
            <p:ph sz="quarter" idx="15"/>
          </p:nvPr>
        </p:nvSpPr>
        <p:spPr>
          <a:xfrm>
            <a:off x="2956263" y="2361461"/>
            <a:ext cx="8460419" cy="3521814"/>
          </a:xfrm>
        </p:spPr>
        <p:txBody>
          <a:bodyPr>
            <a:normAutofit/>
          </a:bodyPr>
          <a:lstStyle/>
          <a:p>
            <a:r>
              <a:rPr lang="fr-CA" sz="1600" dirty="0">
                <a:solidFill>
                  <a:schemeClr val="tx1"/>
                </a:solidFill>
                <a:ea typeface="Arial"/>
                <a:cs typeface="Arial"/>
                <a:sym typeface="Arial"/>
              </a:rPr>
              <a:t>Qu’est-ce que l’écosystème entrepreneurial :</a:t>
            </a:r>
          </a:p>
          <a:p>
            <a:r>
              <a:rPr lang="fr-CA" sz="1600" dirty="0">
                <a:solidFill>
                  <a:schemeClr val="tx1"/>
                </a:solidFill>
                <a:ea typeface="Arial"/>
                <a:cs typeface="Arial"/>
                <a:sym typeface="Arial"/>
              </a:rPr>
              <a:t>«L’ensemble des liens plus ou moins directs qu’une entreprise ou qu’un entrepreneur va tisser avec les différents intervenants du milieu».</a:t>
            </a:r>
          </a:p>
          <a:p>
            <a:endParaRPr lang="fr-CA" sz="1600" dirty="0">
              <a:solidFill>
                <a:schemeClr val="tx1"/>
              </a:solidFill>
              <a:ea typeface="Arial"/>
              <a:cs typeface="Arial"/>
              <a:sym typeface="Arial"/>
            </a:endParaRPr>
          </a:p>
          <a:p>
            <a:r>
              <a:rPr lang="fr-CA" sz="1600" b="1" dirty="0">
                <a:solidFill>
                  <a:schemeClr val="tx1"/>
                </a:solidFill>
                <a:ea typeface="Arial"/>
                <a:cs typeface="Arial"/>
                <a:sym typeface="Arial"/>
              </a:rPr>
              <a:t>LES 3 COMPOSANTES D’UN ÉCOSYSTÈME EN SANTÉ</a:t>
            </a:r>
            <a:r>
              <a:rPr lang="fr-CA" sz="1600" b="1" dirty="0">
                <a:solidFill>
                  <a:schemeClr val="tx1"/>
                </a:solidFill>
                <a:sym typeface="Arial"/>
              </a:rPr>
              <a:t> :</a:t>
            </a:r>
          </a:p>
          <a:p>
            <a:pPr marL="285750" indent="-285750">
              <a:buFontTx/>
              <a:buChar char="-"/>
            </a:pPr>
            <a:r>
              <a:rPr lang="fr-CA" sz="1600" dirty="0">
                <a:solidFill>
                  <a:schemeClr val="tx1"/>
                </a:solidFill>
                <a:ea typeface="Arial"/>
                <a:cs typeface="Arial"/>
                <a:sym typeface="Arial"/>
              </a:rPr>
              <a:t>L’accès à de l’expertise et de l’expérience</a:t>
            </a:r>
          </a:p>
          <a:p>
            <a:pPr marL="285750" indent="-285750">
              <a:buFontTx/>
              <a:buChar char="-"/>
            </a:pPr>
            <a:r>
              <a:rPr lang="fr-CA" sz="1600" dirty="0">
                <a:solidFill>
                  <a:schemeClr val="tx1"/>
                </a:solidFill>
                <a:ea typeface="Arial"/>
                <a:cs typeface="Arial"/>
                <a:sym typeface="Arial"/>
              </a:rPr>
              <a:t>L’accès à du financement</a:t>
            </a:r>
          </a:p>
          <a:p>
            <a:pPr marL="285750" indent="-285750">
              <a:buFontTx/>
              <a:buChar char="-"/>
            </a:pPr>
            <a:r>
              <a:rPr lang="fr-CA" sz="1600" dirty="0">
                <a:solidFill>
                  <a:schemeClr val="tx1"/>
                </a:solidFill>
                <a:ea typeface="Arial"/>
                <a:cs typeface="Arial"/>
                <a:sym typeface="Arial"/>
              </a:rPr>
              <a:t>Des réseaux de contacts</a:t>
            </a:r>
            <a:endParaRPr lang="fr-CA" sz="1600" dirty="0">
              <a:solidFill>
                <a:schemeClr val="tx1"/>
              </a:solidFill>
            </a:endParaRPr>
          </a:p>
          <a:p>
            <a:endParaRPr lang="fr-CA" sz="1400" dirty="0">
              <a:solidFill>
                <a:srgbClr val="F2F2F2"/>
              </a:solidFill>
              <a:latin typeface="Arial"/>
              <a:ea typeface="Arial"/>
              <a:cs typeface="Arial"/>
              <a:sym typeface="Arial"/>
            </a:endParaRPr>
          </a:p>
          <a:p>
            <a:endParaRPr lang="fr-CA" dirty="0"/>
          </a:p>
        </p:txBody>
      </p:sp>
      <p:sp>
        <p:nvSpPr>
          <p:cNvPr id="5" name="Espace réservé de la date 4">
            <a:extLst>
              <a:ext uri="{FF2B5EF4-FFF2-40B4-BE49-F238E27FC236}">
                <a16:creationId xmlns:a16="http://schemas.microsoft.com/office/drawing/2014/main" id="{1A912190-0F20-CA6E-B619-A24871F534A4}"/>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0853FEC7-8A6E-BD4F-4E33-C82B345583BC}"/>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70F6063D-E32B-CEAC-2B64-6F74B918206F}"/>
              </a:ext>
            </a:extLst>
          </p:cNvPr>
          <p:cNvSpPr>
            <a:spLocks noGrp="1"/>
          </p:cNvSpPr>
          <p:nvPr>
            <p:ph type="sldNum" sz="quarter" idx="12"/>
          </p:nvPr>
        </p:nvSpPr>
        <p:spPr/>
        <p:txBody>
          <a:bodyPr/>
          <a:lstStyle/>
          <a:p>
            <a:pPr rtl="0"/>
            <a:fld id="{18D65601-5AE2-46FC-B138-694DDD2B510D}" type="slidenum">
              <a:rPr lang="fr-FR" noProof="0" smtClean="0"/>
              <a:pPr rtl="0"/>
              <a:t>4</a:t>
            </a:fld>
            <a:endParaRPr lang="fr-FR" noProof="0"/>
          </a:p>
        </p:txBody>
      </p:sp>
    </p:spTree>
    <p:extLst>
      <p:ext uri="{BB962C8B-B14F-4D97-AF65-F5344CB8AC3E}">
        <p14:creationId xmlns:p14="http://schemas.microsoft.com/office/powerpoint/2010/main" val="2648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7B47E8C-1F0A-40EF-81C0-6BA51F14DE35}"/>
              </a:ext>
            </a:extLst>
          </p:cNvPr>
          <p:cNvSpPr>
            <a:spLocks noGrp="1"/>
          </p:cNvSpPr>
          <p:nvPr>
            <p:ph type="dt" sz="half" idx="10"/>
          </p:nvPr>
        </p:nvSpPr>
        <p:spPr/>
        <p:txBody>
          <a:bodyPr rtlCol="0"/>
          <a:lstStyle/>
          <a:p>
            <a:pPr rtl="0"/>
            <a:r>
              <a:rPr lang="fr-FR"/>
              <a:t>8/05/20XX</a:t>
            </a:r>
          </a:p>
        </p:txBody>
      </p:sp>
      <p:sp>
        <p:nvSpPr>
          <p:cNvPr id="5" name="Espace réservé du numéro de diapositive 4">
            <a:extLst>
              <a:ext uri="{FF2B5EF4-FFF2-40B4-BE49-F238E27FC236}">
                <a16:creationId xmlns:a16="http://schemas.microsoft.com/office/drawing/2014/main" id="{DE6AF1E4-56E5-40D1-BBF3-E946721384C3}"/>
              </a:ext>
            </a:extLst>
          </p:cNvPr>
          <p:cNvSpPr>
            <a:spLocks noGrp="1"/>
          </p:cNvSpPr>
          <p:nvPr>
            <p:ph type="sldNum" sz="quarter" idx="12"/>
          </p:nvPr>
        </p:nvSpPr>
        <p:spPr/>
        <p:txBody>
          <a:bodyPr rtlCol="0"/>
          <a:lstStyle/>
          <a:p>
            <a:pPr rtl="0"/>
            <a:fld id="{18D65601-5AE2-46FC-B138-694DDD2B510D}" type="slidenum">
              <a:rPr lang="fr-FR" smtClean="0"/>
              <a:pPr rtl="0"/>
              <a:t>5</a:t>
            </a:fld>
            <a:endParaRPr lang="fr-FR"/>
          </a:p>
        </p:txBody>
      </p:sp>
      <p:sp>
        <p:nvSpPr>
          <p:cNvPr id="36" name="Espace réservé du contenu 35">
            <a:extLst>
              <a:ext uri="{FF2B5EF4-FFF2-40B4-BE49-F238E27FC236}">
                <a16:creationId xmlns:a16="http://schemas.microsoft.com/office/drawing/2014/main" id="{E729BB73-6CD7-44AA-A8FE-669B7271B5B8}"/>
              </a:ext>
            </a:extLst>
          </p:cNvPr>
          <p:cNvSpPr>
            <a:spLocks noGrp="1"/>
          </p:cNvSpPr>
          <p:nvPr>
            <p:ph sz="quarter" idx="15"/>
          </p:nvPr>
        </p:nvSpPr>
        <p:spPr>
          <a:xfrm>
            <a:off x="1571846" y="417250"/>
            <a:ext cx="5139672" cy="6116715"/>
          </a:xfrm>
        </p:spPr>
        <p:txBody>
          <a:bodyPr rtlCol="0">
            <a:normAutofit/>
          </a:bodyPr>
          <a:lstStyle/>
          <a:p>
            <a:pPr marL="285750" indent="-285750" algn="l">
              <a:buFont typeface="Wingdings" panose="05000000000000000000" pitchFamily="2" charset="2"/>
              <a:buChar char="q"/>
            </a:pPr>
            <a:r>
              <a:rPr lang="fr-CA" sz="1600" b="1" i="0" dirty="0">
                <a:solidFill>
                  <a:schemeClr val="accent1">
                    <a:lumMod val="75000"/>
                  </a:schemeClr>
                </a:solidFill>
                <a:effectLst/>
                <a:latin typeface="Söhne"/>
              </a:rPr>
              <a:t>Visionnaire (développement de l'idée d'entreprise)</a:t>
            </a:r>
            <a:endParaRPr lang="fr-CA" sz="1600" b="0" i="0" dirty="0">
              <a:solidFill>
                <a:schemeClr val="accent1">
                  <a:lumMod val="75000"/>
                </a:schemeClr>
              </a:solidFill>
              <a:effectLst/>
              <a:latin typeface="Söhne"/>
            </a:endParaRPr>
          </a:p>
          <a:p>
            <a:pPr marL="285750" indent="-285750" algn="l">
              <a:buFont typeface="Wingdings" panose="05000000000000000000" pitchFamily="2" charset="2"/>
              <a:buChar char="q"/>
            </a:pPr>
            <a:r>
              <a:rPr lang="fr-CA" sz="1600" b="1" i="0" dirty="0">
                <a:solidFill>
                  <a:schemeClr val="accent1">
                    <a:lumMod val="75000"/>
                  </a:schemeClr>
                </a:solidFill>
                <a:effectLst/>
                <a:latin typeface="Söhne"/>
              </a:rPr>
              <a:t>Élaboration d'un plan d'affaires (incluant l’étud</a:t>
            </a:r>
            <a:r>
              <a:rPr lang="fr-CA" sz="1600" b="1" dirty="0">
                <a:solidFill>
                  <a:schemeClr val="accent1">
                    <a:lumMod val="75000"/>
                  </a:schemeClr>
                </a:solidFill>
                <a:latin typeface="Söhne"/>
              </a:rPr>
              <a:t>e de marché)</a:t>
            </a:r>
            <a:endParaRPr lang="fr-CA" sz="1600" b="0" i="0" dirty="0">
              <a:solidFill>
                <a:schemeClr val="accent1">
                  <a:lumMod val="75000"/>
                </a:schemeClr>
              </a:solidFill>
              <a:effectLst/>
              <a:latin typeface="Söhne"/>
            </a:endParaRPr>
          </a:p>
          <a:p>
            <a:pPr marL="285750" indent="-285750" algn="l">
              <a:buFont typeface="Wingdings" panose="05000000000000000000" pitchFamily="2" charset="2"/>
              <a:buChar char="q"/>
            </a:pPr>
            <a:r>
              <a:rPr lang="fr-CA" sz="1600" b="1" i="0" dirty="0">
                <a:solidFill>
                  <a:schemeClr val="accent1">
                    <a:lumMod val="75000"/>
                  </a:schemeClr>
                </a:solidFill>
                <a:effectLst/>
                <a:latin typeface="Söhne"/>
              </a:rPr>
              <a:t>Financement</a:t>
            </a:r>
            <a:endParaRPr lang="fr-CA" sz="1600" b="0" i="0" dirty="0">
              <a:solidFill>
                <a:schemeClr val="accent1">
                  <a:lumMod val="75000"/>
                </a:schemeClr>
              </a:solidFill>
              <a:effectLst/>
              <a:latin typeface="Söhne"/>
            </a:endParaRPr>
          </a:p>
          <a:p>
            <a:pPr marL="285750" indent="-285750" algn="l">
              <a:buFont typeface="Wingdings" panose="05000000000000000000" pitchFamily="2" charset="2"/>
              <a:buChar char="q"/>
            </a:pPr>
            <a:r>
              <a:rPr lang="fr-CA" sz="1600" b="1" i="0" dirty="0">
                <a:solidFill>
                  <a:schemeClr val="accent1">
                    <a:lumMod val="75000"/>
                  </a:schemeClr>
                </a:solidFill>
                <a:effectLst/>
                <a:latin typeface="Söhne"/>
              </a:rPr>
              <a:t>Gestion des talents (RH)</a:t>
            </a:r>
            <a:endParaRPr lang="fr-CA" sz="1600" b="0" i="0" dirty="0">
              <a:solidFill>
                <a:schemeClr val="accent1">
                  <a:lumMod val="75000"/>
                </a:schemeClr>
              </a:solidFill>
              <a:effectLst/>
              <a:latin typeface="Söhne"/>
            </a:endParaRPr>
          </a:p>
          <a:p>
            <a:pPr marL="285750" indent="-285750" algn="l">
              <a:buFont typeface="Wingdings" panose="05000000000000000000" pitchFamily="2" charset="2"/>
              <a:buChar char="q"/>
            </a:pPr>
            <a:r>
              <a:rPr lang="fr-CA" sz="1600" b="1" i="0" dirty="0">
                <a:solidFill>
                  <a:schemeClr val="accent1">
                    <a:lumMod val="75000"/>
                  </a:schemeClr>
                </a:solidFill>
                <a:effectLst/>
                <a:latin typeface="Söhne"/>
              </a:rPr>
              <a:t>Gestion des opérations</a:t>
            </a:r>
            <a:endParaRPr lang="fr-CA" sz="1600" b="0" i="0" dirty="0">
              <a:solidFill>
                <a:schemeClr val="accent1">
                  <a:lumMod val="75000"/>
                </a:schemeClr>
              </a:solidFill>
              <a:effectLst/>
              <a:latin typeface="Söhne"/>
            </a:endParaRPr>
          </a:p>
          <a:p>
            <a:pPr marL="285750" indent="-285750" algn="l">
              <a:buFont typeface="Wingdings" panose="05000000000000000000" pitchFamily="2" charset="2"/>
              <a:buChar char="q"/>
            </a:pPr>
            <a:r>
              <a:rPr lang="fr-CA" sz="1600" b="1" dirty="0">
                <a:solidFill>
                  <a:schemeClr val="accent1">
                    <a:lumMod val="75000"/>
                  </a:schemeClr>
                </a:solidFill>
                <a:latin typeface="Söhne"/>
              </a:rPr>
              <a:t>Communication, marketing et vente</a:t>
            </a:r>
          </a:p>
        </p:txBody>
      </p:sp>
      <p:sp>
        <p:nvSpPr>
          <p:cNvPr id="29" name="Espace réservé du texte 28">
            <a:extLst>
              <a:ext uri="{FF2B5EF4-FFF2-40B4-BE49-F238E27FC236}">
                <a16:creationId xmlns:a16="http://schemas.microsoft.com/office/drawing/2014/main" id="{6A070758-9539-49E3-9A13-06037269F5F0}"/>
              </a:ext>
            </a:extLst>
          </p:cNvPr>
          <p:cNvSpPr>
            <a:spLocks noGrp="1"/>
          </p:cNvSpPr>
          <p:nvPr>
            <p:ph type="title"/>
          </p:nvPr>
        </p:nvSpPr>
        <p:spPr>
          <a:xfrm rot="16200000">
            <a:off x="-996877" y="4132458"/>
            <a:ext cx="3493110" cy="95467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Tâches et qualifications de l’entrepreneure…</a:t>
            </a:r>
          </a:p>
        </p:txBody>
      </p:sp>
      <p:sp>
        <p:nvSpPr>
          <p:cNvPr id="11" name="Espace réservé du contenu 35">
            <a:extLst>
              <a:ext uri="{FF2B5EF4-FFF2-40B4-BE49-F238E27FC236}">
                <a16:creationId xmlns:a16="http://schemas.microsoft.com/office/drawing/2014/main" id="{A436C6C3-DFF6-854B-0FB6-85EF0A19F421}"/>
              </a:ext>
            </a:extLst>
          </p:cNvPr>
          <p:cNvSpPr txBox="1">
            <a:spLocks/>
          </p:cNvSpPr>
          <p:nvPr/>
        </p:nvSpPr>
        <p:spPr>
          <a:xfrm>
            <a:off x="6418554" y="213463"/>
            <a:ext cx="4822055" cy="6116715"/>
          </a:xfrm>
          <a:prstGeom prst="rect">
            <a:avLst/>
          </a:prstGeom>
        </p:spPr>
        <p:txBody>
          <a:bodyPr vert="horz" lIns="91440" tIns="45720" rIns="91440" bIns="45720" rtlCol="0" anchor="ctr">
            <a:normAutofit/>
          </a:bodyPr>
          <a:lstStyle>
            <a:lvl1pPr marL="0" indent="0" algn="l" defTabSz="457200" rtl="0" eaLnBrk="1" latinLnBrk="0" hangingPunct="1">
              <a:lnSpc>
                <a:spcPct val="150000"/>
              </a:lnSpc>
              <a:spcBef>
                <a:spcPts val="0"/>
              </a:spcBef>
              <a:spcAft>
                <a:spcPts val="1000"/>
              </a:spcAft>
              <a:buClr>
                <a:schemeClr val="tx1"/>
              </a:buClr>
              <a:buSzPct val="80000"/>
              <a:buFont typeface="Wingdings 3" panose="05040102010807070707" pitchFamily="18" charset="2"/>
              <a:buNone/>
              <a:defRPr sz="1400" kern="1200" cap="none" spc="100" baseline="0">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85750" indent="-285750">
              <a:buFont typeface="Wingdings" panose="05000000000000000000" pitchFamily="2" charset="2"/>
              <a:buChar char="q"/>
            </a:pPr>
            <a:r>
              <a:rPr lang="fr-CA" sz="1600" b="1" dirty="0">
                <a:solidFill>
                  <a:schemeClr val="accent1">
                    <a:lumMod val="75000"/>
                  </a:schemeClr>
                </a:solidFill>
                <a:latin typeface="Söhne"/>
              </a:rPr>
              <a:t>Gestion financière</a:t>
            </a:r>
            <a:endParaRPr lang="fr-CA" sz="1600" dirty="0">
              <a:solidFill>
                <a:schemeClr val="accent1">
                  <a:lumMod val="75000"/>
                </a:schemeClr>
              </a:solidFill>
              <a:latin typeface="Söhne"/>
            </a:endParaRPr>
          </a:p>
          <a:p>
            <a:pPr marL="285750" indent="-285750">
              <a:buFont typeface="Wingdings" panose="05000000000000000000" pitchFamily="2" charset="2"/>
              <a:buChar char="q"/>
            </a:pPr>
            <a:r>
              <a:rPr lang="fr-CA" sz="1600" b="1" dirty="0">
                <a:solidFill>
                  <a:schemeClr val="accent1">
                    <a:lumMod val="75000"/>
                  </a:schemeClr>
                </a:solidFill>
                <a:latin typeface="Söhne"/>
              </a:rPr>
              <a:t>Gestion des risques</a:t>
            </a:r>
          </a:p>
          <a:p>
            <a:pPr marL="285750" indent="-285750">
              <a:buFont typeface="Wingdings" panose="05000000000000000000" pitchFamily="2" charset="2"/>
              <a:buChar char="q"/>
            </a:pPr>
            <a:r>
              <a:rPr lang="fr-CA" sz="1600" b="1" dirty="0">
                <a:solidFill>
                  <a:schemeClr val="accent1">
                    <a:lumMod val="75000"/>
                  </a:schemeClr>
                </a:solidFill>
                <a:latin typeface="Söhne"/>
              </a:rPr>
              <a:t>Innovation et adaptation</a:t>
            </a:r>
            <a:endParaRPr lang="fr-CA" sz="1600" dirty="0">
              <a:solidFill>
                <a:schemeClr val="accent1">
                  <a:lumMod val="75000"/>
                </a:schemeClr>
              </a:solidFill>
              <a:latin typeface="Söhne"/>
            </a:endParaRPr>
          </a:p>
          <a:p>
            <a:pPr marL="285750" indent="-285750">
              <a:buFont typeface="Wingdings" panose="05000000000000000000" pitchFamily="2" charset="2"/>
              <a:buChar char="q"/>
            </a:pPr>
            <a:r>
              <a:rPr lang="fr-CA" sz="1600" b="1" dirty="0">
                <a:solidFill>
                  <a:schemeClr val="accent1">
                    <a:lumMod val="75000"/>
                  </a:schemeClr>
                </a:solidFill>
                <a:latin typeface="Söhne"/>
              </a:rPr>
              <a:t>Réseautage</a:t>
            </a:r>
          </a:p>
          <a:p>
            <a:pPr marL="285750" indent="-285750">
              <a:buFont typeface="Wingdings" panose="05000000000000000000" pitchFamily="2" charset="2"/>
              <a:buChar char="q"/>
            </a:pPr>
            <a:r>
              <a:rPr lang="fr-CA" sz="1600" b="1" dirty="0">
                <a:solidFill>
                  <a:schemeClr val="accent1">
                    <a:lumMod val="75000"/>
                  </a:schemeClr>
                </a:solidFill>
                <a:latin typeface="Söhne"/>
              </a:rPr>
              <a:t>Conformité légale</a:t>
            </a:r>
            <a:endParaRPr lang="fr-CA" sz="1600" dirty="0">
              <a:solidFill>
                <a:schemeClr val="accent1">
                  <a:lumMod val="75000"/>
                </a:schemeClr>
              </a:solidFill>
              <a:latin typeface="Söhne"/>
            </a:endParaRPr>
          </a:p>
          <a:p>
            <a:pPr marL="285750" indent="-285750">
              <a:buFont typeface="Wingdings" panose="05000000000000000000" pitchFamily="2" charset="2"/>
              <a:buChar char="q"/>
            </a:pPr>
            <a:r>
              <a:rPr lang="fr-CA" sz="1600" b="1" dirty="0">
                <a:solidFill>
                  <a:schemeClr val="accent1">
                    <a:lumMod val="75000"/>
                  </a:schemeClr>
                </a:solidFill>
                <a:latin typeface="Söhne"/>
              </a:rPr>
              <a:t>Évaluation des performances</a:t>
            </a:r>
            <a:endParaRPr lang="fr-CA" sz="1600" dirty="0">
              <a:solidFill>
                <a:schemeClr val="accent1">
                  <a:lumMod val="75000"/>
                </a:schemeClr>
              </a:solidFill>
              <a:latin typeface="Söhne"/>
            </a:endParaRPr>
          </a:p>
          <a:p>
            <a:pPr marL="285750" indent="-285750">
              <a:buFont typeface="Wingdings" panose="05000000000000000000" pitchFamily="2" charset="2"/>
              <a:buChar char="q"/>
            </a:pPr>
            <a:r>
              <a:rPr lang="fr-CA" sz="1600" b="1" dirty="0">
                <a:solidFill>
                  <a:schemeClr val="accent1">
                    <a:lumMod val="75000"/>
                  </a:schemeClr>
                </a:solidFill>
                <a:latin typeface="Söhne"/>
              </a:rPr>
              <a:t>Développement personnel</a:t>
            </a:r>
            <a:endParaRPr lang="fr-CA" sz="1600" dirty="0">
              <a:solidFill>
                <a:schemeClr val="accent1">
                  <a:lumMod val="75000"/>
                </a:schemeClr>
              </a:solidFill>
              <a:latin typeface="Söhne"/>
            </a:endParaRPr>
          </a:p>
        </p:txBody>
      </p:sp>
    </p:spTree>
    <p:extLst>
      <p:ext uri="{BB962C8B-B14F-4D97-AF65-F5344CB8AC3E}">
        <p14:creationId xmlns:p14="http://schemas.microsoft.com/office/powerpoint/2010/main" val="165988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7B47E8C-1F0A-40EF-81C0-6BA51F14DE35}"/>
              </a:ext>
            </a:extLst>
          </p:cNvPr>
          <p:cNvSpPr>
            <a:spLocks noGrp="1"/>
          </p:cNvSpPr>
          <p:nvPr>
            <p:ph type="dt" sz="half" idx="10"/>
          </p:nvPr>
        </p:nvSpPr>
        <p:spPr/>
        <p:txBody>
          <a:bodyPr rtlCol="0"/>
          <a:lstStyle/>
          <a:p>
            <a:pPr rtl="0"/>
            <a:r>
              <a:rPr lang="fr-FR"/>
              <a:t>8/05/20XX</a:t>
            </a:r>
          </a:p>
        </p:txBody>
      </p:sp>
      <p:sp>
        <p:nvSpPr>
          <p:cNvPr id="5" name="Espace réservé du numéro de diapositive 4">
            <a:extLst>
              <a:ext uri="{FF2B5EF4-FFF2-40B4-BE49-F238E27FC236}">
                <a16:creationId xmlns:a16="http://schemas.microsoft.com/office/drawing/2014/main" id="{DE6AF1E4-56E5-40D1-BBF3-E946721384C3}"/>
              </a:ext>
            </a:extLst>
          </p:cNvPr>
          <p:cNvSpPr>
            <a:spLocks noGrp="1"/>
          </p:cNvSpPr>
          <p:nvPr>
            <p:ph type="sldNum" sz="quarter" idx="12"/>
          </p:nvPr>
        </p:nvSpPr>
        <p:spPr/>
        <p:txBody>
          <a:bodyPr rtlCol="0"/>
          <a:lstStyle/>
          <a:p>
            <a:pPr rtl="0"/>
            <a:fld id="{18D65601-5AE2-46FC-B138-694DDD2B510D}" type="slidenum">
              <a:rPr lang="fr-FR" smtClean="0"/>
              <a:pPr rtl="0"/>
              <a:t>6</a:t>
            </a:fld>
            <a:endParaRPr lang="fr-FR"/>
          </a:p>
        </p:txBody>
      </p:sp>
      <p:sp>
        <p:nvSpPr>
          <p:cNvPr id="36" name="Espace réservé du contenu 35">
            <a:extLst>
              <a:ext uri="{FF2B5EF4-FFF2-40B4-BE49-F238E27FC236}">
                <a16:creationId xmlns:a16="http://schemas.microsoft.com/office/drawing/2014/main" id="{E729BB73-6CD7-44AA-A8FE-669B7271B5B8}"/>
              </a:ext>
            </a:extLst>
          </p:cNvPr>
          <p:cNvSpPr>
            <a:spLocks noGrp="1"/>
          </p:cNvSpPr>
          <p:nvPr>
            <p:ph sz="quarter" idx="15"/>
          </p:nvPr>
        </p:nvSpPr>
        <p:spPr>
          <a:xfrm>
            <a:off x="1837678" y="417250"/>
            <a:ext cx="10289218" cy="6116715"/>
          </a:xfrm>
        </p:spPr>
        <p:txBody>
          <a:bodyPr rtlCol="0">
            <a:normAutofit/>
          </a:bodyPr>
          <a:lstStyle/>
          <a:p>
            <a:pPr algn="l"/>
            <a:r>
              <a:rPr lang="fr-CA" sz="1800" b="1" dirty="0">
                <a:solidFill>
                  <a:schemeClr val="accent1">
                    <a:lumMod val="75000"/>
                  </a:schemeClr>
                </a:solidFill>
                <a:latin typeface="Söhne"/>
              </a:rPr>
              <a:t>C’est important de se connaître, avec ses forces et ses points de vigilances. </a:t>
            </a:r>
          </a:p>
          <a:p>
            <a:pPr algn="l"/>
            <a:r>
              <a:rPr lang="fr-CA" sz="1800" b="1" dirty="0">
                <a:solidFill>
                  <a:schemeClr val="accent1">
                    <a:lumMod val="75000"/>
                  </a:schemeClr>
                </a:solidFill>
                <a:latin typeface="Söhne"/>
              </a:rPr>
              <a:t>De déléguer certaines tâches, personne ne peut tout faire !</a:t>
            </a:r>
          </a:p>
          <a:p>
            <a:pPr algn="l"/>
            <a:r>
              <a:rPr lang="fr-CA" sz="1800" b="1" dirty="0">
                <a:solidFill>
                  <a:schemeClr val="accent1">
                    <a:lumMod val="75000"/>
                  </a:schemeClr>
                </a:solidFill>
                <a:latin typeface="Söhne"/>
              </a:rPr>
              <a:t>De saisir les opportunités pour se développer !!</a:t>
            </a:r>
          </a:p>
          <a:p>
            <a:pPr algn="l"/>
            <a:r>
              <a:rPr lang="fr-CA" sz="1800" b="1" dirty="0">
                <a:solidFill>
                  <a:schemeClr val="accent1">
                    <a:lumMod val="75000"/>
                  </a:schemeClr>
                </a:solidFill>
                <a:latin typeface="Söhne"/>
              </a:rPr>
              <a:t>De se fixer des objectifs et de s’offrir des récompenses !!!</a:t>
            </a:r>
          </a:p>
        </p:txBody>
      </p:sp>
      <p:sp>
        <p:nvSpPr>
          <p:cNvPr id="29" name="Espace réservé du texte 28">
            <a:extLst>
              <a:ext uri="{FF2B5EF4-FFF2-40B4-BE49-F238E27FC236}">
                <a16:creationId xmlns:a16="http://schemas.microsoft.com/office/drawing/2014/main" id="{6A070758-9539-49E3-9A13-06037269F5F0}"/>
              </a:ext>
            </a:extLst>
          </p:cNvPr>
          <p:cNvSpPr>
            <a:spLocks noGrp="1"/>
          </p:cNvSpPr>
          <p:nvPr>
            <p:ph type="title"/>
          </p:nvPr>
        </p:nvSpPr>
        <p:spPr>
          <a:xfrm rot="16200000">
            <a:off x="-996877" y="4132458"/>
            <a:ext cx="3493110" cy="95467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fr-FR" dirty="0"/>
              <a:t>Tâches et qualifications de l’entrepreneure…</a:t>
            </a:r>
          </a:p>
        </p:txBody>
      </p:sp>
    </p:spTree>
    <p:extLst>
      <p:ext uri="{BB962C8B-B14F-4D97-AF65-F5344CB8AC3E}">
        <p14:creationId xmlns:p14="http://schemas.microsoft.com/office/powerpoint/2010/main" val="110894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D1133-4941-7770-2D45-5EBABB91DD7D}"/>
              </a:ext>
            </a:extLst>
          </p:cNvPr>
          <p:cNvSpPr>
            <a:spLocks noGrp="1"/>
          </p:cNvSpPr>
          <p:nvPr>
            <p:ph type="title"/>
          </p:nvPr>
        </p:nvSpPr>
        <p:spPr/>
        <p:txBody>
          <a:bodyPr>
            <a:normAutofit fontScale="90000"/>
          </a:bodyPr>
          <a:lstStyle/>
          <a:p>
            <a:r>
              <a:rPr lang="fr-CA" dirty="0"/>
              <a:t>Ce que nous ne verrons pas dans cette formation</a:t>
            </a:r>
          </a:p>
        </p:txBody>
      </p:sp>
      <p:sp>
        <p:nvSpPr>
          <p:cNvPr id="4" name="Espace réservé du contenu 3">
            <a:extLst>
              <a:ext uri="{FF2B5EF4-FFF2-40B4-BE49-F238E27FC236}">
                <a16:creationId xmlns:a16="http://schemas.microsoft.com/office/drawing/2014/main" id="{192F7AE6-37C3-62A3-9099-E12C5572948F}"/>
              </a:ext>
            </a:extLst>
          </p:cNvPr>
          <p:cNvSpPr>
            <a:spLocks noGrp="1"/>
          </p:cNvSpPr>
          <p:nvPr>
            <p:ph sz="quarter" idx="15"/>
          </p:nvPr>
        </p:nvSpPr>
        <p:spPr>
          <a:xfrm>
            <a:off x="1225118" y="2611915"/>
            <a:ext cx="10457896" cy="3380511"/>
          </a:xfrm>
        </p:spPr>
        <p:txBody>
          <a:bodyPr>
            <a:normAutofit/>
          </a:bodyPr>
          <a:lstStyle/>
          <a:p>
            <a:r>
              <a:rPr lang="fr-CA" sz="1800" u="sng" dirty="0">
                <a:solidFill>
                  <a:srgbClr val="F2E5D6"/>
                </a:solidFill>
                <a:latin typeface="Arial"/>
                <a:ea typeface="Arial"/>
                <a:cs typeface="Arial"/>
                <a:sym typeface="Arial"/>
              </a:rPr>
              <a:t>a) L</a:t>
            </a:r>
            <a:r>
              <a:rPr lang="fr-CA" sz="1800" u="sng" dirty="0">
                <a:solidFill>
                  <a:schemeClr val="tx1"/>
                </a:solidFill>
                <a:ea typeface="Arial"/>
                <a:cs typeface="Arial"/>
                <a:sym typeface="Arial"/>
              </a:rPr>
              <a:t>es secteurs d’activité des entreprises : </a:t>
            </a:r>
            <a:r>
              <a:rPr lang="fr-CA" sz="1800" dirty="0">
                <a:solidFill>
                  <a:schemeClr val="tx1"/>
                </a:solidFill>
                <a:ea typeface="Arial"/>
                <a:cs typeface="Arial"/>
                <a:sym typeface="Arial"/>
              </a:rPr>
              <a:t>primaire, secondaire et tertiaire</a:t>
            </a:r>
          </a:p>
          <a:p>
            <a:pPr marR="0" lvl="0" algn="l" rtl="0">
              <a:spcBef>
                <a:spcPts val="0"/>
              </a:spcBef>
              <a:spcAft>
                <a:spcPts val="0"/>
              </a:spcAft>
              <a:buClr>
                <a:srgbClr val="C78205"/>
              </a:buClr>
              <a:buSzPts val="2200"/>
            </a:pPr>
            <a:r>
              <a:rPr lang="fr-CA" sz="1800" u="sng" dirty="0">
                <a:solidFill>
                  <a:schemeClr val="tx1"/>
                </a:solidFill>
                <a:ea typeface="Arial"/>
                <a:cs typeface="Arial"/>
                <a:sym typeface="Arial"/>
              </a:rPr>
              <a:t>b)Les différentes formes juridiques : </a:t>
            </a:r>
            <a:r>
              <a:rPr lang="fr-CA" sz="1800" dirty="0">
                <a:solidFill>
                  <a:schemeClr val="tx1"/>
                </a:solidFill>
                <a:ea typeface="Arial"/>
                <a:cs typeface="Arial"/>
                <a:sym typeface="Arial"/>
              </a:rPr>
              <a:t>Entreprise individuelle (ou travailleur autonome)</a:t>
            </a:r>
            <a:r>
              <a:rPr lang="fr-CA" sz="1800" dirty="0">
                <a:solidFill>
                  <a:schemeClr val="tx1"/>
                </a:solidFill>
                <a:sym typeface="Arial"/>
              </a:rPr>
              <a:t>, </a:t>
            </a:r>
            <a:r>
              <a:rPr lang="fr-CA" sz="1800" dirty="0">
                <a:solidFill>
                  <a:schemeClr val="tx1"/>
                </a:solidFill>
                <a:ea typeface="Arial"/>
                <a:cs typeface="Arial"/>
                <a:sym typeface="Arial"/>
              </a:rPr>
              <a:t>Société en nom collectif, Société en commandite, Société par actions constituée au Québec (ou compagnie)</a:t>
            </a:r>
            <a:r>
              <a:rPr lang="fr-CA" sz="1800" dirty="0">
                <a:solidFill>
                  <a:schemeClr val="tx1"/>
                </a:solidFill>
                <a:sym typeface="Arial"/>
              </a:rPr>
              <a:t>,</a:t>
            </a:r>
            <a:r>
              <a:rPr lang="fr-CA" sz="1800" dirty="0">
                <a:solidFill>
                  <a:schemeClr val="tx1"/>
                </a:solidFill>
                <a:ea typeface="Arial"/>
                <a:cs typeface="Arial"/>
                <a:sym typeface="Arial"/>
              </a:rPr>
              <a:t>Société par actions constituée selon la Loi canadienne sur les sociétés par actions (ou compagnie), Coopérative, Organisme à but non lucratif (OBNL)</a:t>
            </a:r>
          </a:p>
          <a:p>
            <a:endParaRPr lang="fr-CA" sz="1800" dirty="0">
              <a:solidFill>
                <a:srgbClr val="F2E5D6"/>
              </a:solidFill>
              <a:latin typeface="Arial"/>
              <a:ea typeface="Arial"/>
              <a:cs typeface="Arial"/>
              <a:sym typeface="Arial"/>
            </a:endParaRPr>
          </a:p>
          <a:p>
            <a:endParaRPr lang="fr-CA" dirty="0"/>
          </a:p>
        </p:txBody>
      </p:sp>
      <p:sp>
        <p:nvSpPr>
          <p:cNvPr id="5" name="Espace réservé de la date 4">
            <a:extLst>
              <a:ext uri="{FF2B5EF4-FFF2-40B4-BE49-F238E27FC236}">
                <a16:creationId xmlns:a16="http://schemas.microsoft.com/office/drawing/2014/main" id="{1A912190-0F20-CA6E-B619-A24871F534A4}"/>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0853FEC7-8A6E-BD4F-4E33-C82B345583BC}"/>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70F6063D-E32B-CEAC-2B64-6F74B918206F}"/>
              </a:ext>
            </a:extLst>
          </p:cNvPr>
          <p:cNvSpPr>
            <a:spLocks noGrp="1"/>
          </p:cNvSpPr>
          <p:nvPr>
            <p:ph type="sldNum" sz="quarter" idx="12"/>
          </p:nvPr>
        </p:nvSpPr>
        <p:spPr/>
        <p:txBody>
          <a:bodyPr/>
          <a:lstStyle/>
          <a:p>
            <a:pPr rtl="0"/>
            <a:fld id="{18D65601-5AE2-46FC-B138-694DDD2B510D}" type="slidenum">
              <a:rPr lang="fr-FR" noProof="0" smtClean="0"/>
              <a:pPr rtl="0"/>
              <a:t>7</a:t>
            </a:fld>
            <a:endParaRPr lang="fr-FR" noProof="0"/>
          </a:p>
        </p:txBody>
      </p:sp>
    </p:spTree>
    <p:extLst>
      <p:ext uri="{BB962C8B-B14F-4D97-AF65-F5344CB8AC3E}">
        <p14:creationId xmlns:p14="http://schemas.microsoft.com/office/powerpoint/2010/main" val="229916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D1133-4941-7770-2D45-5EBABB91DD7D}"/>
              </a:ext>
            </a:extLst>
          </p:cNvPr>
          <p:cNvSpPr>
            <a:spLocks noGrp="1"/>
          </p:cNvSpPr>
          <p:nvPr>
            <p:ph type="title"/>
          </p:nvPr>
        </p:nvSpPr>
        <p:spPr/>
        <p:txBody>
          <a:bodyPr>
            <a:normAutofit fontScale="90000"/>
          </a:bodyPr>
          <a:lstStyle/>
          <a:p>
            <a:r>
              <a:rPr lang="fr-CA" dirty="0"/>
              <a:t>Ce que nous ne verrons pas dans cette formation</a:t>
            </a:r>
          </a:p>
        </p:txBody>
      </p:sp>
      <p:sp>
        <p:nvSpPr>
          <p:cNvPr id="4" name="Espace réservé du contenu 3">
            <a:extLst>
              <a:ext uri="{FF2B5EF4-FFF2-40B4-BE49-F238E27FC236}">
                <a16:creationId xmlns:a16="http://schemas.microsoft.com/office/drawing/2014/main" id="{192F7AE6-37C3-62A3-9099-E12C5572948F}"/>
              </a:ext>
            </a:extLst>
          </p:cNvPr>
          <p:cNvSpPr>
            <a:spLocks noGrp="1"/>
          </p:cNvSpPr>
          <p:nvPr>
            <p:ph sz="quarter" idx="15"/>
          </p:nvPr>
        </p:nvSpPr>
        <p:spPr>
          <a:xfrm>
            <a:off x="1225118" y="2611915"/>
            <a:ext cx="10457896" cy="3380511"/>
          </a:xfrm>
        </p:spPr>
        <p:txBody>
          <a:bodyPr>
            <a:normAutofit/>
          </a:bodyPr>
          <a:lstStyle/>
          <a:p>
            <a:pPr marR="0" lvl="0" algn="l" rtl="0">
              <a:spcBef>
                <a:spcPts val="0"/>
              </a:spcBef>
              <a:spcAft>
                <a:spcPts val="0"/>
              </a:spcAft>
              <a:buClr>
                <a:srgbClr val="C78205"/>
              </a:buClr>
              <a:buSzPts val="2200"/>
            </a:pPr>
            <a:r>
              <a:rPr lang="fr-CA" sz="1800" dirty="0">
                <a:solidFill>
                  <a:schemeClr val="tx1"/>
                </a:solidFill>
                <a:ea typeface="Arial"/>
                <a:cs typeface="Arial"/>
                <a:sym typeface="Arial"/>
              </a:rPr>
              <a:t>c) Obligations légales selon votre secteur d’activité</a:t>
            </a:r>
          </a:p>
          <a:p>
            <a:pPr marR="0" lvl="0" algn="l" rtl="0">
              <a:spcBef>
                <a:spcPts val="0"/>
              </a:spcBef>
              <a:spcAft>
                <a:spcPts val="0"/>
              </a:spcAft>
              <a:buClr>
                <a:srgbClr val="C78205"/>
              </a:buClr>
              <a:buSzPts val="2200"/>
            </a:pPr>
            <a:r>
              <a:rPr lang="fr-CA" sz="1800" dirty="0">
                <a:solidFill>
                  <a:schemeClr val="tx1"/>
                </a:solidFill>
                <a:ea typeface="Arial"/>
                <a:cs typeface="Arial"/>
                <a:sym typeface="Arial"/>
              </a:rPr>
              <a:t>d) Les phases de développement de démarrage d’une entreprise : exploration, validation, planification et exécution</a:t>
            </a:r>
          </a:p>
          <a:p>
            <a:pPr marR="0" lvl="0" algn="l" rtl="0">
              <a:spcBef>
                <a:spcPts val="0"/>
              </a:spcBef>
              <a:spcAft>
                <a:spcPts val="0"/>
              </a:spcAft>
              <a:buClr>
                <a:srgbClr val="C78205"/>
              </a:buClr>
              <a:buSzPts val="2200"/>
            </a:pPr>
            <a:r>
              <a:rPr lang="fr-CA" sz="1800" dirty="0">
                <a:solidFill>
                  <a:schemeClr val="tx1"/>
                </a:solidFill>
                <a:ea typeface="Arial"/>
                <a:cs typeface="Arial"/>
                <a:sym typeface="Arial"/>
              </a:rPr>
              <a:t>e) Les sources de financement et l’aide au démarrage</a:t>
            </a:r>
          </a:p>
          <a:p>
            <a:pPr marR="0" lvl="0" algn="l" rtl="0">
              <a:spcBef>
                <a:spcPts val="0"/>
              </a:spcBef>
              <a:spcAft>
                <a:spcPts val="0"/>
              </a:spcAft>
              <a:buClr>
                <a:srgbClr val="C78205"/>
              </a:buClr>
              <a:buSzPts val="2200"/>
            </a:pPr>
            <a:r>
              <a:rPr lang="fr-CA" sz="1800" dirty="0">
                <a:solidFill>
                  <a:schemeClr val="tx1"/>
                </a:solidFill>
                <a:ea typeface="Arial"/>
                <a:cs typeface="Arial"/>
                <a:sym typeface="Arial"/>
              </a:rPr>
              <a:t>f) Les prévisions financières</a:t>
            </a:r>
          </a:p>
          <a:p>
            <a:pPr marR="0" lvl="0" algn="l" rtl="0">
              <a:spcBef>
                <a:spcPts val="0"/>
              </a:spcBef>
              <a:spcAft>
                <a:spcPts val="0"/>
              </a:spcAft>
              <a:buClr>
                <a:srgbClr val="C78205"/>
              </a:buClr>
              <a:buSzPts val="2200"/>
            </a:pPr>
            <a:r>
              <a:rPr lang="fr-CA" sz="1800" dirty="0">
                <a:solidFill>
                  <a:schemeClr val="tx1"/>
                </a:solidFill>
                <a:ea typeface="Arial"/>
                <a:cs typeface="Arial"/>
                <a:sym typeface="Arial"/>
              </a:rPr>
              <a:t>g) Le pitch de vente</a:t>
            </a:r>
          </a:p>
          <a:p>
            <a:endParaRPr lang="fr-CA" sz="1800" dirty="0">
              <a:solidFill>
                <a:srgbClr val="F2E5D6"/>
              </a:solidFill>
              <a:latin typeface="Arial"/>
              <a:ea typeface="Arial"/>
              <a:cs typeface="Arial"/>
              <a:sym typeface="Arial"/>
            </a:endParaRPr>
          </a:p>
          <a:p>
            <a:endParaRPr lang="fr-CA" dirty="0"/>
          </a:p>
        </p:txBody>
      </p:sp>
      <p:sp>
        <p:nvSpPr>
          <p:cNvPr id="5" name="Espace réservé de la date 4">
            <a:extLst>
              <a:ext uri="{FF2B5EF4-FFF2-40B4-BE49-F238E27FC236}">
                <a16:creationId xmlns:a16="http://schemas.microsoft.com/office/drawing/2014/main" id="{1A912190-0F20-CA6E-B619-A24871F534A4}"/>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0853FEC7-8A6E-BD4F-4E33-C82B345583BC}"/>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70F6063D-E32B-CEAC-2B64-6F74B918206F}"/>
              </a:ext>
            </a:extLst>
          </p:cNvPr>
          <p:cNvSpPr>
            <a:spLocks noGrp="1"/>
          </p:cNvSpPr>
          <p:nvPr>
            <p:ph type="sldNum" sz="quarter" idx="12"/>
          </p:nvPr>
        </p:nvSpPr>
        <p:spPr/>
        <p:txBody>
          <a:bodyPr/>
          <a:lstStyle/>
          <a:p>
            <a:pPr rtl="0"/>
            <a:fld id="{18D65601-5AE2-46FC-B138-694DDD2B510D}" type="slidenum">
              <a:rPr lang="fr-FR" noProof="0" smtClean="0"/>
              <a:pPr rtl="0"/>
              <a:t>8</a:t>
            </a:fld>
            <a:endParaRPr lang="fr-FR" noProof="0"/>
          </a:p>
        </p:txBody>
      </p:sp>
    </p:spTree>
    <p:extLst>
      <p:ext uri="{BB962C8B-B14F-4D97-AF65-F5344CB8AC3E}">
        <p14:creationId xmlns:p14="http://schemas.microsoft.com/office/powerpoint/2010/main" val="39991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D1133-4941-7770-2D45-5EBABB91DD7D}"/>
              </a:ext>
            </a:extLst>
          </p:cNvPr>
          <p:cNvSpPr>
            <a:spLocks noGrp="1"/>
          </p:cNvSpPr>
          <p:nvPr>
            <p:ph type="title"/>
          </p:nvPr>
        </p:nvSpPr>
        <p:spPr/>
        <p:txBody>
          <a:bodyPr>
            <a:normAutofit fontScale="90000"/>
          </a:bodyPr>
          <a:lstStyle/>
          <a:p>
            <a:r>
              <a:rPr lang="fr-CA" dirty="0"/>
              <a:t>Transformer mon idée en modèle d’affaires</a:t>
            </a:r>
          </a:p>
        </p:txBody>
      </p:sp>
      <p:sp>
        <p:nvSpPr>
          <p:cNvPr id="4" name="Espace réservé du contenu 3">
            <a:extLst>
              <a:ext uri="{FF2B5EF4-FFF2-40B4-BE49-F238E27FC236}">
                <a16:creationId xmlns:a16="http://schemas.microsoft.com/office/drawing/2014/main" id="{192F7AE6-37C3-62A3-9099-E12C5572948F}"/>
              </a:ext>
            </a:extLst>
          </p:cNvPr>
          <p:cNvSpPr>
            <a:spLocks noGrp="1"/>
          </p:cNvSpPr>
          <p:nvPr>
            <p:ph sz="quarter" idx="15"/>
          </p:nvPr>
        </p:nvSpPr>
        <p:spPr>
          <a:xfrm>
            <a:off x="1225118" y="2611916"/>
            <a:ext cx="9138081" cy="2421722"/>
          </a:xfrm>
        </p:spPr>
        <p:txBody>
          <a:bodyPr/>
          <a:lstStyle/>
          <a:p>
            <a:r>
              <a:rPr lang="fr-CA" sz="1800" dirty="0">
                <a:solidFill>
                  <a:srgbClr val="F2E5D6"/>
                </a:solidFill>
                <a:latin typeface="Arial"/>
                <a:ea typeface="Arial"/>
                <a:cs typeface="Arial"/>
                <a:sym typeface="Arial"/>
              </a:rPr>
              <a:t>Tout part d’une idée !! Ensuite, il s’agit d’en jeter les bases et, brique par brique, de la faire évoluer, de la valider et de s’assurer que nous avons prévu les intempéries</a:t>
            </a:r>
            <a:r>
              <a:rPr lang="fr-CA" sz="1400" dirty="0">
                <a:solidFill>
                  <a:srgbClr val="F2E5D6"/>
                </a:solidFill>
                <a:latin typeface="Arial"/>
                <a:ea typeface="Arial"/>
                <a:cs typeface="Arial"/>
                <a:sym typeface="Arial"/>
              </a:rPr>
              <a:t>. </a:t>
            </a:r>
          </a:p>
          <a:p>
            <a:endParaRPr lang="fr-CA" dirty="0"/>
          </a:p>
        </p:txBody>
      </p:sp>
      <p:sp>
        <p:nvSpPr>
          <p:cNvPr id="5" name="Espace réservé de la date 4">
            <a:extLst>
              <a:ext uri="{FF2B5EF4-FFF2-40B4-BE49-F238E27FC236}">
                <a16:creationId xmlns:a16="http://schemas.microsoft.com/office/drawing/2014/main" id="{1A912190-0F20-CA6E-B619-A24871F534A4}"/>
              </a:ext>
            </a:extLst>
          </p:cNvPr>
          <p:cNvSpPr>
            <a:spLocks noGrp="1"/>
          </p:cNvSpPr>
          <p:nvPr>
            <p:ph type="dt" sz="half" idx="10"/>
          </p:nvPr>
        </p:nvSpPr>
        <p:spPr/>
        <p:txBody>
          <a:bodyPr/>
          <a:lstStyle/>
          <a:p>
            <a:pPr rtl="0"/>
            <a:r>
              <a:rPr lang="fr-FR" noProof="0"/>
              <a:t>8/05/20XX</a:t>
            </a:r>
          </a:p>
        </p:txBody>
      </p:sp>
      <p:sp>
        <p:nvSpPr>
          <p:cNvPr id="6" name="Espace réservé du pied de page 5">
            <a:extLst>
              <a:ext uri="{FF2B5EF4-FFF2-40B4-BE49-F238E27FC236}">
                <a16:creationId xmlns:a16="http://schemas.microsoft.com/office/drawing/2014/main" id="{0853FEC7-8A6E-BD4F-4E33-C82B345583BC}"/>
              </a:ext>
            </a:extLst>
          </p:cNvPr>
          <p:cNvSpPr>
            <a:spLocks noGrp="1"/>
          </p:cNvSpPr>
          <p:nvPr>
            <p:ph type="ftr" sz="quarter" idx="11"/>
          </p:nvPr>
        </p:nvSpPr>
        <p:spPr/>
        <p:txBody>
          <a:bodyPr/>
          <a:lstStyle/>
          <a:p>
            <a:pPr rtl="0"/>
            <a:r>
              <a:rPr lang="fr-FR" noProof="0"/>
              <a:t>Présentation pour conférence</a:t>
            </a:r>
          </a:p>
        </p:txBody>
      </p:sp>
      <p:sp>
        <p:nvSpPr>
          <p:cNvPr id="7" name="Espace réservé du numéro de diapositive 6">
            <a:extLst>
              <a:ext uri="{FF2B5EF4-FFF2-40B4-BE49-F238E27FC236}">
                <a16:creationId xmlns:a16="http://schemas.microsoft.com/office/drawing/2014/main" id="{70F6063D-E32B-CEAC-2B64-6F74B918206F}"/>
              </a:ext>
            </a:extLst>
          </p:cNvPr>
          <p:cNvSpPr>
            <a:spLocks noGrp="1"/>
          </p:cNvSpPr>
          <p:nvPr>
            <p:ph type="sldNum" sz="quarter" idx="12"/>
          </p:nvPr>
        </p:nvSpPr>
        <p:spPr/>
        <p:txBody>
          <a:bodyPr/>
          <a:lstStyle/>
          <a:p>
            <a:pPr rtl="0"/>
            <a:fld id="{18D65601-5AE2-46FC-B138-694DDD2B510D}" type="slidenum">
              <a:rPr lang="fr-FR" noProof="0" smtClean="0"/>
              <a:pPr rtl="0"/>
              <a:t>9</a:t>
            </a:fld>
            <a:endParaRPr lang="fr-FR" noProof="0"/>
          </a:p>
        </p:txBody>
      </p:sp>
    </p:spTree>
    <p:extLst>
      <p:ext uri="{BB962C8B-B14F-4D97-AF65-F5344CB8AC3E}">
        <p14:creationId xmlns:p14="http://schemas.microsoft.com/office/powerpoint/2010/main" val="199431351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B3369-3F0F-499C-9EE7-8EC46B6E8A79}">
  <ds:schemaRefs>
    <ds:schemaRef ds:uri="16c05727-aa75-4e4a-9b5f-8a80a1165891"/>
    <ds:schemaRef ds:uri="http://purl.org/dc/dcmitype/"/>
    <ds:schemaRef ds:uri="71af3243-3dd4-4a8d-8c0d-dd76da1f02a5"/>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230e9df3-be65-4c73-a93b-d1236ebd677e"/>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C34B31-7353-4357-814E-0E5916A110F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Slice</Template>
  <TotalTime>811</TotalTime>
  <Words>2158</Words>
  <Application>Microsoft Office PowerPoint</Application>
  <PresentationFormat>Grand écran</PresentationFormat>
  <Paragraphs>405</Paragraphs>
  <Slides>33</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Arial</vt:lpstr>
      <vt:lpstr>Calibri</vt:lpstr>
      <vt:lpstr>Century Gothic</vt:lpstr>
      <vt:lpstr>Söhne</vt:lpstr>
      <vt:lpstr>Wingdings</vt:lpstr>
      <vt:lpstr>Wingdings 3</vt:lpstr>
      <vt:lpstr>Secteur</vt:lpstr>
      <vt:lpstr>Master Class </vt:lpstr>
      <vt:lpstr>Programme</vt:lpstr>
      <vt:lpstr>Introduction de la formatrice</vt:lpstr>
      <vt:lpstr>Connaître l’écosystème entrepreneurial</vt:lpstr>
      <vt:lpstr>Tâches et qualifications de l’entrepreneure…</vt:lpstr>
      <vt:lpstr>Tâches et qualifications de l’entrepreneure…</vt:lpstr>
      <vt:lpstr>Ce que nous ne verrons pas dans cette formation</vt:lpstr>
      <vt:lpstr>Ce que nous ne verrons pas dans cette formation</vt:lpstr>
      <vt:lpstr>Transformer mon idée en modèle d’affaires</vt:lpstr>
      <vt:lpstr>Plan d’affaires et Modèle d’affaires</vt:lpstr>
      <vt:lpstr>Plan d’affaire vs modèle d’affaires</vt:lpstr>
      <vt:lpstr>Modèle d’affaires</vt:lpstr>
      <vt:lpstr>Proposition de valeur (caractéristiques de votre produit ou service)</vt:lpstr>
      <vt:lpstr>Exemple : service de comptabilité courante/tenue de livres</vt:lpstr>
      <vt:lpstr>Segments de marché (étude de marché)</vt:lpstr>
      <vt:lpstr>Clinique d’hygiène dentaire (L’Alternative)</vt:lpstr>
      <vt:lpstr>Relation clients</vt:lpstr>
      <vt:lpstr>Fabrication et vente de produits faits à la main (Miss écolo)</vt:lpstr>
      <vt:lpstr>Canaux (pratico-pratique)</vt:lpstr>
      <vt:lpstr>Service de livraison (OGALO)</vt:lpstr>
      <vt:lpstr>Activités clés (réalisation pratique)</vt:lpstr>
      <vt:lpstr>Offre de formations en ligne sur la transformation numérique (cane)</vt:lpstr>
      <vt:lpstr>Ressources clés (réalisation pratique)</vt:lpstr>
      <vt:lpstr>Savon artisanal (La fabrique à cynthia)</vt:lpstr>
      <vt:lpstr>partenaires clés et parties prenantes</vt:lpstr>
      <vt:lpstr>Structure de Coûts (tous les coûts)</vt:lpstr>
      <vt:lpstr>Liste de coûts</vt:lpstr>
      <vt:lpstr>Structure de Revenus</vt:lpstr>
      <vt:lpstr>Modèle d’affaires responsable (développement durable)</vt:lpstr>
      <vt:lpstr>Réflexion complémentaire</vt:lpstr>
      <vt:lpstr>Outil dynamique et Pivot</vt:lpstr>
      <vt:lpstr>Ressources et références</vt:lpstr>
      <vt:lpstr> Discussion ouverte et période de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Class VIP</dc:title>
  <dc:creator>Vicki-May Hamm</dc:creator>
  <cp:lastModifiedBy>Vicki-May Hamm</cp:lastModifiedBy>
  <cp:revision>7</cp:revision>
  <cp:lastPrinted>2023-11-29T12:32:17Z</cp:lastPrinted>
  <dcterms:created xsi:type="dcterms:W3CDTF">2022-03-05T17:12:38Z</dcterms:created>
  <dcterms:modified xsi:type="dcterms:W3CDTF">2023-11-29T13:29:24Z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